
<file path=[Content_Types].xml><?xml version="1.0" encoding="utf-8"?>
<Types xmlns="http://schemas.openxmlformats.org/package/2006/content-types">
  <Default Extension="png" ContentType="image/png"/>
  <Default Extension="bin" ContentType="application/vnd.openxmlformats-officedocument.oleObject"/>
  <Default Extension="rels" ContentType="application/vnd.openxmlformats-package.relationships+xml"/>
  <Default Extension="xml" ContentType="application/xml"/>
  <Default Extension="vml" ContentType="application/vnd.openxmlformats-officedocument.vmlDrawing"/>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sldIdLst>
    <p:sldId id="256" r:id="rId2"/>
    <p:sldId id="257" r:id="rId3"/>
    <p:sldId id="258" r:id="rId4"/>
    <p:sldId id="259" r:id="rId5"/>
    <p:sldId id="260" r:id="rId6"/>
    <p:sldId id="261" r:id="rId7"/>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1" roundtripDataSignature="AMtx7miTfmHltW+2WqCpt0XJlHdSKRTPp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customschemas.google.com/relationships/presentationmetadata" Target="metadata"/><Relationship Id="rId5" Type="http://schemas.openxmlformats.org/officeDocument/2006/relationships/slide" Target="slides/slide4.xml"/><Relationship Id="rId15" Type="http://schemas.openxmlformats.org/officeDocument/2006/relationships/tableStyles" Target="tableStyles.xml"/><Relationship Id="rId4" Type="http://schemas.openxmlformats.org/officeDocument/2006/relationships/slide" Target="slides/slide3.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4" name="Google Shape;10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3" name="Google Shape;113;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4" name="Google Shape;12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1" name="Google Shape;131;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2" name="Google Shape;142;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8"/>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8"/>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1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7"/>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18"/>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18"/>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9"/>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0" name="Google Shape;20;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10"/>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10"/>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26" name="Google Shape;26;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11"/>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 name="Google Shape;32;p11"/>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12"/>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12"/>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9" name="Google Shape;39;p12"/>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12"/>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12"/>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1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15"/>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15"/>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15"/>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6"/>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6"/>
          <p:cNvSpPr>
            <a:spLocks noGrp="1"/>
          </p:cNvSpPr>
          <p:nvPr>
            <p:ph type="pic" idx="2"/>
          </p:nvPr>
        </p:nvSpPr>
        <p:spPr>
          <a:xfrm>
            <a:off x="5183188" y="987425"/>
            <a:ext cx="6172200" cy="4873625"/>
          </a:xfrm>
          <a:prstGeom prst="rect">
            <a:avLst/>
          </a:prstGeom>
          <a:noFill/>
          <a:ln>
            <a:noFill/>
          </a:ln>
        </p:spPr>
      </p:sp>
      <p:sp>
        <p:nvSpPr>
          <p:cNvPr id="64" name="Google Shape;64;p16"/>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jpg"/><Relationship Id="rId3" Type="http://schemas.openxmlformats.org/officeDocument/2006/relationships/notesSlide" Target="../notesSlides/notesSlide1.xml"/><Relationship Id="rId7" Type="http://schemas.openxmlformats.org/officeDocument/2006/relationships/image" Target="../media/image1.png"/><Relationship Id="rId12" Type="http://schemas.openxmlformats.org/officeDocument/2006/relationships/hyperlink" Target="http://www.aascaonline.net/" TargetMode="Externa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oleObject" Target="../embeddings/oleObject1.bin"/><Relationship Id="rId11" Type="http://schemas.openxmlformats.org/officeDocument/2006/relationships/image" Target="../media/image6.jpg"/><Relationship Id="rId5" Type="http://schemas.openxmlformats.org/officeDocument/2006/relationships/image" Target="../media/image3.png"/><Relationship Id="rId10" Type="http://schemas.openxmlformats.org/officeDocument/2006/relationships/hyperlink" Target="https://www.facebook.com/Children-of-Haiti-Project-1820404171515664/" TargetMode="External"/><Relationship Id="rId4" Type="http://schemas.openxmlformats.org/officeDocument/2006/relationships/image" Target="../media/image2.jpg"/><Relationship Id="rId9" Type="http://schemas.openxmlformats.org/officeDocument/2006/relationships/image" Target="../media/image5.gif"/></Relationships>
</file>

<file path=ppt/slides/_rels/slide2.xml.rels><?xml version="1.0" encoding="UTF-8" standalone="yes"?>
<Relationships xmlns="http://schemas.openxmlformats.org/package/2006/relationships"><Relationship Id="rId3" Type="http://schemas.openxmlformats.org/officeDocument/2006/relationships/hyperlink" Target="https://www.tri-association.org/membership/schools"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mailto:mwadams@tri-association.org" TargetMode="External"/></Relationships>
</file>

<file path=ppt/slides/_rels/slide3.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notesSlide" Target="../notesSlides/notesSlide3.xml"/><Relationship Id="rId7" Type="http://schemas.openxmlformats.org/officeDocument/2006/relationships/hyperlink" Target="https://ebsco-spanish.zoom.us/calendar/83964898520?oc=2021-12-14%2016:00:00&amp;showType=1&amp;startDate=2021-11-18&amp;timeZone=America/Costa_Rica&amp;mode=2" TargetMode="External"/><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mailto:llagares@ebsco.com" TargetMode="External"/><Relationship Id="rId5" Type="http://schemas.openxmlformats.org/officeDocument/2006/relationships/hyperlink" Target="https://search.ebscohost.com/login.aspx?authtype=ip,uid&amp;custid=ns004835&amp;groupid=main" TargetMode="External"/><Relationship Id="rId4" Type="http://schemas.openxmlformats.org/officeDocument/2006/relationships/image" Target="../media/image4.jpg"/><Relationship Id="rId9"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hyperlink" Target="mailto:jmcgrail@naesp.org" TargetMode="External"/><Relationship Id="rId4" Type="http://schemas.openxmlformats.org/officeDocument/2006/relationships/hyperlink" Target="http://www.naesp.org/" TargetMode="External"/></Relationships>
</file>

<file path=ppt/slides/_rels/slide6.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notesSlide" Target="../notesSlides/notesSlide6.xml"/><Relationship Id="rId7" Type="http://schemas.openxmlformats.org/officeDocument/2006/relationships/oleObject" Target="../embeddings/oleObject3.bin"/><Relationship Id="rId2" Type="http://schemas.openxmlformats.org/officeDocument/2006/relationships/slideLayout" Target="../slideLayouts/slideLayout1.xml"/><Relationship Id="rId1" Type="http://schemas.openxmlformats.org/officeDocument/2006/relationships/vmlDrawing" Target="../drawings/vmlDrawing3.vml"/><Relationship Id="rId6" Type="http://schemas.openxmlformats.org/officeDocument/2006/relationships/hyperlink" Target="https://my.nais.org/s/submit-a-ticket?category=Membership" TargetMode="External"/><Relationship Id="rId5" Type="http://schemas.openxmlformats.org/officeDocument/2006/relationships/hyperlink" Target="mailto:membership@nais.org" TargetMode="External"/><Relationship Id="rId4" Type="http://schemas.openxmlformats.org/officeDocument/2006/relationships/hyperlink" Target="http://www.nais.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
          <p:cNvSpPr txBox="1"/>
          <p:nvPr/>
        </p:nvSpPr>
        <p:spPr>
          <a:xfrm>
            <a:off x="1" y="555364"/>
            <a:ext cx="4509370" cy="40011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000" b="1" i="0" u="none" strike="noStrike" cap="none">
                <a:solidFill>
                  <a:srgbClr val="002060"/>
                </a:solidFill>
                <a:latin typeface="Verdana"/>
                <a:ea typeface="Verdana"/>
                <a:cs typeface="Verdana"/>
                <a:sym typeface="Verdana"/>
              </a:rPr>
              <a:t>School Membership Benefits</a:t>
            </a:r>
            <a:endParaRPr sz="2000" b="1" i="0" u="none" strike="noStrike" cap="none">
              <a:solidFill>
                <a:srgbClr val="002060"/>
              </a:solidFill>
              <a:latin typeface="Verdana"/>
              <a:ea typeface="Verdana"/>
              <a:cs typeface="Verdana"/>
              <a:sym typeface="Verdana"/>
            </a:endParaRPr>
          </a:p>
        </p:txBody>
      </p:sp>
      <p:pic>
        <p:nvPicPr>
          <p:cNvPr id="85" name="Google Shape;85;p1"/>
          <p:cNvPicPr preferRelativeResize="0"/>
          <p:nvPr/>
        </p:nvPicPr>
        <p:blipFill rotWithShape="1">
          <a:blip r:embed="rId4">
            <a:alphaModFix/>
          </a:blip>
          <a:srcRect/>
          <a:stretch/>
        </p:blipFill>
        <p:spPr>
          <a:xfrm>
            <a:off x="465048" y="1301404"/>
            <a:ext cx="3821112" cy="2151217"/>
          </a:xfrm>
          <a:prstGeom prst="rect">
            <a:avLst/>
          </a:prstGeom>
          <a:noFill/>
          <a:ln>
            <a:noFill/>
          </a:ln>
        </p:spPr>
      </p:pic>
      <p:sp>
        <p:nvSpPr>
          <p:cNvPr id="86" name="Google Shape;86;p1"/>
          <p:cNvSpPr/>
          <p:nvPr/>
        </p:nvSpPr>
        <p:spPr>
          <a:xfrm>
            <a:off x="4731694" y="266424"/>
            <a:ext cx="523638" cy="6400800"/>
          </a:xfrm>
          <a:prstGeom prst="leftBrace">
            <a:avLst>
              <a:gd name="adj1" fmla="val 8333"/>
              <a:gd name="adj2" fmla="val 50000"/>
            </a:avLst>
          </a:prstGeom>
          <a:noFill/>
          <a:ln w="76200" cap="flat" cmpd="sng">
            <a:solidFill>
              <a:srgbClr val="FFC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dk1"/>
              </a:solidFill>
              <a:latin typeface="Calibri"/>
              <a:ea typeface="Calibri"/>
              <a:cs typeface="Calibri"/>
              <a:sym typeface="Calibri"/>
            </a:endParaRPr>
          </a:p>
        </p:txBody>
      </p:sp>
      <p:sp>
        <p:nvSpPr>
          <p:cNvPr id="87" name="Google Shape;87;p1"/>
          <p:cNvSpPr txBox="1"/>
          <p:nvPr/>
        </p:nvSpPr>
        <p:spPr>
          <a:xfrm>
            <a:off x="5062841" y="344483"/>
            <a:ext cx="4140200" cy="2954655"/>
          </a:xfrm>
          <a:prstGeom prst="rect">
            <a:avLst/>
          </a:prstGeom>
          <a:noFill/>
          <a:ln>
            <a:noFill/>
          </a:ln>
        </p:spPr>
        <p:txBody>
          <a:bodyPr spcFirstLastPara="1" wrap="square" lIns="91425" tIns="45700" rIns="91425" bIns="45700" anchor="t" anchorCtr="0">
            <a:spAutoFit/>
          </a:bodyPr>
          <a:lstStyle/>
          <a:p>
            <a:pPr marL="285750" marR="0" lvl="0" indent="-285750" algn="l" rtl="0">
              <a:spcBef>
                <a:spcPts val="0"/>
              </a:spcBef>
              <a:spcAft>
                <a:spcPts val="0"/>
              </a:spcAft>
              <a:buClr>
                <a:srgbClr val="002060"/>
              </a:buClr>
              <a:buSzPts val="1800"/>
              <a:buFont typeface="Arial"/>
              <a:buChar char="•"/>
            </a:pPr>
            <a:r>
              <a:rPr lang="en-US" sz="1800" b="1" i="0" u="none" strike="noStrike" cap="none">
                <a:solidFill>
                  <a:srgbClr val="002060"/>
                </a:solidFill>
                <a:latin typeface="Calibri"/>
                <a:ea typeface="Calibri"/>
                <a:cs typeface="Calibri"/>
                <a:sym typeface="Calibri"/>
              </a:rPr>
              <a:t>Tri-Association Membership</a:t>
            </a:r>
            <a:endParaRPr/>
          </a:p>
          <a:p>
            <a:pPr marL="285750" marR="0" lvl="0" indent="-171450" algn="l" rtl="0">
              <a:spcBef>
                <a:spcPts val="0"/>
              </a:spcBef>
              <a:spcAft>
                <a:spcPts val="0"/>
              </a:spcAft>
              <a:buClr>
                <a:schemeClr val="dk1"/>
              </a:buClr>
              <a:buSzPts val="1800"/>
              <a:buFont typeface="Arial"/>
              <a:buNone/>
            </a:pPr>
            <a:endParaRPr sz="1800" b="1" i="0" u="none" strike="noStrike" cap="none">
              <a:solidFill>
                <a:srgbClr val="002060"/>
              </a:solidFill>
              <a:latin typeface="Calibri"/>
              <a:ea typeface="Calibri"/>
              <a:cs typeface="Calibri"/>
              <a:sym typeface="Calibri"/>
            </a:endParaRPr>
          </a:p>
          <a:p>
            <a:pPr marL="285750" marR="0" lvl="0" indent="-171450" algn="l" rtl="0">
              <a:spcBef>
                <a:spcPts val="0"/>
              </a:spcBef>
              <a:spcAft>
                <a:spcPts val="0"/>
              </a:spcAft>
              <a:buClr>
                <a:schemeClr val="dk1"/>
              </a:buClr>
              <a:buSzPts val="1800"/>
              <a:buFont typeface="Arial"/>
              <a:buNone/>
            </a:pPr>
            <a:endParaRPr sz="1800" b="1" i="0" u="none" strike="noStrike" cap="none">
              <a:solidFill>
                <a:srgbClr val="002060"/>
              </a:solidFill>
              <a:latin typeface="Calibri"/>
              <a:ea typeface="Calibri"/>
              <a:cs typeface="Calibri"/>
              <a:sym typeface="Calibri"/>
            </a:endParaRPr>
          </a:p>
          <a:p>
            <a:pPr marL="285750" marR="0" lvl="0" indent="-171450" algn="l" rtl="0">
              <a:spcBef>
                <a:spcPts val="0"/>
              </a:spcBef>
              <a:spcAft>
                <a:spcPts val="0"/>
              </a:spcAft>
              <a:buClr>
                <a:schemeClr val="dk1"/>
              </a:buClr>
              <a:buSzPts val="1800"/>
              <a:buFont typeface="Arial"/>
              <a:buNone/>
            </a:pPr>
            <a:endParaRPr sz="1800" b="1" i="0" u="none" strike="noStrike" cap="none">
              <a:solidFill>
                <a:srgbClr val="002060"/>
              </a:solidFill>
              <a:latin typeface="Calibri"/>
              <a:ea typeface="Calibri"/>
              <a:cs typeface="Calibri"/>
              <a:sym typeface="Calibri"/>
            </a:endParaRPr>
          </a:p>
          <a:p>
            <a:pPr marL="285750" marR="0" lvl="0" indent="-171450" algn="l" rtl="0">
              <a:spcBef>
                <a:spcPts val="0"/>
              </a:spcBef>
              <a:spcAft>
                <a:spcPts val="0"/>
              </a:spcAft>
              <a:buClr>
                <a:schemeClr val="dk1"/>
              </a:buClr>
              <a:buSzPts val="1800"/>
              <a:buFont typeface="Arial"/>
              <a:buNone/>
            </a:pPr>
            <a:endParaRPr sz="1800" b="1" i="0" u="none" strike="noStrike" cap="none">
              <a:solidFill>
                <a:srgbClr val="002060"/>
              </a:solidFill>
              <a:latin typeface="Calibri"/>
              <a:ea typeface="Calibri"/>
              <a:cs typeface="Calibri"/>
              <a:sym typeface="Calibri"/>
            </a:endParaRPr>
          </a:p>
          <a:p>
            <a:pPr marL="285750" marR="0" lvl="0" indent="-171450" algn="l" rtl="0">
              <a:spcBef>
                <a:spcPts val="0"/>
              </a:spcBef>
              <a:spcAft>
                <a:spcPts val="0"/>
              </a:spcAft>
              <a:buClr>
                <a:schemeClr val="dk1"/>
              </a:buClr>
              <a:buSzPts val="1800"/>
              <a:buFont typeface="Arial"/>
              <a:buNone/>
            </a:pPr>
            <a:endParaRPr sz="1800" b="1" i="0" u="none" strike="noStrike" cap="none">
              <a:solidFill>
                <a:srgbClr val="002060"/>
              </a:solidFill>
              <a:latin typeface="Calibri"/>
              <a:ea typeface="Calibri"/>
              <a:cs typeface="Calibri"/>
              <a:sym typeface="Calibri"/>
            </a:endParaRPr>
          </a:p>
          <a:p>
            <a:pPr marL="285750" marR="0" lvl="0" indent="-285750" algn="l" rtl="0">
              <a:spcBef>
                <a:spcPts val="0"/>
              </a:spcBef>
              <a:spcAft>
                <a:spcPts val="0"/>
              </a:spcAft>
              <a:buClr>
                <a:srgbClr val="002060"/>
              </a:buClr>
              <a:buSzPts val="1800"/>
              <a:buFont typeface="Arial"/>
              <a:buChar char="•"/>
            </a:pPr>
            <a:r>
              <a:rPr lang="en-US" sz="1800" b="1" i="0" u="none" strike="noStrike" cap="none">
                <a:solidFill>
                  <a:srgbClr val="002060"/>
                </a:solidFill>
                <a:latin typeface="Calibri"/>
                <a:ea typeface="Calibri"/>
                <a:cs typeface="Calibri"/>
                <a:sym typeface="Calibri"/>
              </a:rPr>
              <a:t>EBSCO Deluxe Database</a:t>
            </a:r>
            <a:endParaRPr/>
          </a:p>
          <a:p>
            <a:pPr marL="285750" marR="0" lvl="0" indent="-171450" algn="l" rtl="0">
              <a:spcBef>
                <a:spcPts val="0"/>
              </a:spcBef>
              <a:spcAft>
                <a:spcPts val="0"/>
              </a:spcAft>
              <a:buClr>
                <a:schemeClr val="dk1"/>
              </a:buClr>
              <a:buSzPts val="1800"/>
              <a:buFont typeface="Arial"/>
              <a:buNone/>
            </a:pPr>
            <a:endParaRPr sz="1800" b="1" i="0" u="none" strike="noStrike" cap="none">
              <a:solidFill>
                <a:srgbClr val="002060"/>
              </a:solidFill>
              <a:latin typeface="Calibri"/>
              <a:ea typeface="Calibri"/>
              <a:cs typeface="Calibri"/>
              <a:sym typeface="Calibri"/>
            </a:endParaRPr>
          </a:p>
          <a:p>
            <a:pPr marL="285750" marR="0" lvl="0" indent="-171450" algn="l" rtl="0">
              <a:spcBef>
                <a:spcPts val="0"/>
              </a:spcBef>
              <a:spcAft>
                <a:spcPts val="0"/>
              </a:spcAft>
              <a:buClr>
                <a:schemeClr val="dk1"/>
              </a:buClr>
              <a:buSzPts val="1800"/>
              <a:buFont typeface="Arial"/>
              <a:buNone/>
            </a:pPr>
            <a:endParaRPr sz="1800" b="1" i="0" u="none" strike="noStrike" cap="none">
              <a:solidFill>
                <a:srgbClr val="002060"/>
              </a:solidFill>
              <a:latin typeface="Calibri"/>
              <a:ea typeface="Calibri"/>
              <a:cs typeface="Calibri"/>
              <a:sym typeface="Calibri"/>
            </a:endParaRPr>
          </a:p>
          <a:p>
            <a:pPr marL="285750" marR="0" lvl="0" indent="-209550" algn="l" rtl="0">
              <a:spcBef>
                <a:spcPts val="0"/>
              </a:spcBef>
              <a:spcAft>
                <a:spcPts val="0"/>
              </a:spcAft>
              <a:buClr>
                <a:schemeClr val="dk1"/>
              </a:buClr>
              <a:buSzPts val="1200"/>
              <a:buFont typeface="Arial"/>
              <a:buNone/>
            </a:pPr>
            <a:endParaRPr sz="1200" b="0" i="0" u="none" strike="noStrike" cap="none">
              <a:solidFill>
                <a:srgbClr val="2B837B"/>
              </a:solidFill>
              <a:latin typeface="Verdana"/>
              <a:ea typeface="Verdana"/>
              <a:cs typeface="Verdana"/>
              <a:sym typeface="Verdana"/>
            </a:endParaRPr>
          </a:p>
          <a:p>
            <a:pPr marL="285750" marR="0" lvl="0" indent="-209550" algn="l" rtl="0">
              <a:spcBef>
                <a:spcPts val="0"/>
              </a:spcBef>
              <a:spcAft>
                <a:spcPts val="0"/>
              </a:spcAft>
              <a:buClr>
                <a:schemeClr val="dk1"/>
              </a:buClr>
              <a:buSzPts val="1200"/>
              <a:buFont typeface="Arial"/>
              <a:buNone/>
            </a:pPr>
            <a:endParaRPr sz="1200" b="0" i="0" u="none" strike="noStrike" cap="none">
              <a:solidFill>
                <a:srgbClr val="2B837B"/>
              </a:solidFill>
              <a:latin typeface="Verdana"/>
              <a:ea typeface="Verdana"/>
              <a:cs typeface="Verdana"/>
              <a:sym typeface="Verdana"/>
            </a:endParaRPr>
          </a:p>
        </p:txBody>
      </p:sp>
      <p:pic>
        <p:nvPicPr>
          <p:cNvPr id="88" name="Google Shape;88;p1" descr="Home - Tri-Association - Central, Latin and South America"/>
          <p:cNvPicPr preferRelativeResize="0"/>
          <p:nvPr/>
        </p:nvPicPr>
        <p:blipFill rotWithShape="1">
          <a:blip r:embed="rId5">
            <a:alphaModFix/>
          </a:blip>
          <a:srcRect/>
          <a:stretch/>
        </p:blipFill>
        <p:spPr>
          <a:xfrm>
            <a:off x="10631838" y="389434"/>
            <a:ext cx="1336675" cy="1498539"/>
          </a:xfrm>
          <a:prstGeom prst="rect">
            <a:avLst/>
          </a:prstGeom>
          <a:noFill/>
          <a:ln>
            <a:noFill/>
          </a:ln>
        </p:spPr>
      </p:pic>
      <p:sp>
        <p:nvSpPr>
          <p:cNvPr id="89" name="Google Shape;89;p1"/>
          <p:cNvSpPr/>
          <p:nvPr/>
        </p:nvSpPr>
        <p:spPr>
          <a:xfrm>
            <a:off x="5065884" y="656104"/>
            <a:ext cx="5565954" cy="1015663"/>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1200" b="0" i="0" u="none" strike="noStrike" cap="none">
                <a:solidFill>
                  <a:srgbClr val="2B837B"/>
                </a:solidFill>
                <a:latin typeface="Verdana"/>
                <a:ea typeface="Verdana"/>
                <a:cs typeface="Verdana"/>
                <a:sym typeface="Verdana"/>
              </a:rPr>
              <a:t>The Tri-Association is a non-profit organization, comprised of private, accredited, independent schools, offering an American-style education, and residing in three geographic regions (Central America, Mexico, Colombia, Caribbean).  Membership includes high access to many events throughout the year. </a:t>
            </a:r>
            <a:endParaRPr sz="1200" b="0" i="0" u="none" strike="noStrike" cap="none">
              <a:solidFill>
                <a:schemeClr val="dk1"/>
              </a:solidFill>
              <a:latin typeface="Verdana"/>
              <a:ea typeface="Verdana"/>
              <a:cs typeface="Verdana"/>
              <a:sym typeface="Verdana"/>
            </a:endParaRPr>
          </a:p>
        </p:txBody>
      </p:sp>
      <p:sp>
        <p:nvSpPr>
          <p:cNvPr id="90" name="Google Shape;90;p1"/>
          <p:cNvSpPr/>
          <p:nvPr/>
        </p:nvSpPr>
        <p:spPr>
          <a:xfrm>
            <a:off x="5062841" y="4656231"/>
            <a:ext cx="5583447" cy="830997"/>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1200" b="0" i="0" u="none" strike="noStrike" cap="none">
                <a:solidFill>
                  <a:srgbClr val="2B837B"/>
                </a:solidFill>
                <a:latin typeface="Verdana"/>
                <a:ea typeface="Verdana"/>
                <a:cs typeface="Verdana"/>
                <a:sym typeface="Verdana"/>
              </a:rPr>
              <a:t>The National Association of Independent Schools (NAIS) is a nonprofit membership association that provides services to more than 1,900 schools and associations of schools in the US and abroad. NAIS offers one membership for each Head of School.</a:t>
            </a:r>
            <a:endParaRPr sz="1200" b="0" i="0" u="none" strike="noStrike" cap="none">
              <a:solidFill>
                <a:srgbClr val="2B837B"/>
              </a:solidFill>
              <a:latin typeface="Verdana"/>
              <a:ea typeface="Verdana"/>
              <a:cs typeface="Verdana"/>
              <a:sym typeface="Verdana"/>
            </a:endParaRPr>
          </a:p>
        </p:txBody>
      </p:sp>
      <p:graphicFrame>
        <p:nvGraphicFramePr>
          <p:cNvPr id="91" name="Google Shape;91;p1"/>
          <p:cNvGraphicFramePr/>
          <p:nvPr/>
        </p:nvGraphicFramePr>
        <p:xfrm>
          <a:off x="10697140" y="4809799"/>
          <a:ext cx="1271372" cy="560115"/>
        </p:xfrm>
        <a:graphic>
          <a:graphicData uri="http://schemas.openxmlformats.org/presentationml/2006/ole">
            <mc:AlternateContent xmlns:mc="http://schemas.openxmlformats.org/markup-compatibility/2006">
              <mc:Choice xmlns:v="urn:schemas-microsoft-com:vml" Requires="v">
                <p:oleObj spid="_x0000_s1027" r:id="rId6" imgW="1271372" imgH="560115" progId="Paint.Picture">
                  <p:embed/>
                </p:oleObj>
              </mc:Choice>
              <mc:Fallback>
                <p:oleObj r:id="rId6" imgW="1271372" imgH="560115" progId="Paint.Picture">
                  <p:embed/>
                  <p:pic>
                    <p:nvPicPr>
                      <p:cNvPr id="91" name="Google Shape;91;p1"/>
                      <p:cNvPicPr preferRelativeResize="0"/>
                      <p:nvPr/>
                    </p:nvPicPr>
                    <p:blipFill rotWithShape="1">
                      <a:blip r:embed="rId7">
                        <a:alphaModFix/>
                      </a:blip>
                      <a:srcRect/>
                      <a:stretch/>
                    </p:blipFill>
                    <p:spPr>
                      <a:xfrm>
                        <a:off x="10697140" y="4809799"/>
                        <a:ext cx="1271372" cy="560115"/>
                      </a:xfrm>
                      <a:prstGeom prst="rect">
                        <a:avLst/>
                      </a:prstGeom>
                      <a:noFill/>
                      <a:ln>
                        <a:noFill/>
                      </a:ln>
                    </p:spPr>
                  </p:pic>
                </p:oleObj>
              </mc:Fallback>
            </mc:AlternateContent>
          </a:graphicData>
        </a:graphic>
      </p:graphicFrame>
      <p:pic>
        <p:nvPicPr>
          <p:cNvPr id="92" name="Google Shape;92;p1" descr="Ebsco Extravaganza | 365 McIlroy"/>
          <p:cNvPicPr preferRelativeResize="0"/>
          <p:nvPr/>
        </p:nvPicPr>
        <p:blipFill rotWithShape="1">
          <a:blip r:embed="rId8">
            <a:alphaModFix/>
          </a:blip>
          <a:srcRect/>
          <a:stretch/>
        </p:blipFill>
        <p:spPr>
          <a:xfrm>
            <a:off x="10697141" y="1973913"/>
            <a:ext cx="1310773" cy="1310773"/>
          </a:xfrm>
          <a:prstGeom prst="rect">
            <a:avLst/>
          </a:prstGeom>
          <a:noFill/>
          <a:ln>
            <a:noFill/>
          </a:ln>
        </p:spPr>
      </p:pic>
      <p:pic>
        <p:nvPicPr>
          <p:cNvPr id="93" name="Google Shape;93;p1" descr="Montpelier ES Home Page"/>
          <p:cNvPicPr preferRelativeResize="0"/>
          <p:nvPr/>
        </p:nvPicPr>
        <p:blipFill rotWithShape="1">
          <a:blip r:embed="rId9">
            <a:alphaModFix/>
          </a:blip>
          <a:srcRect/>
          <a:stretch/>
        </p:blipFill>
        <p:spPr>
          <a:xfrm>
            <a:off x="10506129" y="3362904"/>
            <a:ext cx="1588091" cy="1032260"/>
          </a:xfrm>
          <a:prstGeom prst="rect">
            <a:avLst/>
          </a:prstGeom>
          <a:noFill/>
          <a:ln>
            <a:noFill/>
          </a:ln>
        </p:spPr>
      </p:pic>
      <p:sp>
        <p:nvSpPr>
          <p:cNvPr id="94" name="Google Shape;94;p1"/>
          <p:cNvSpPr/>
          <p:nvPr/>
        </p:nvSpPr>
        <p:spPr>
          <a:xfrm>
            <a:off x="5062841" y="3441611"/>
            <a:ext cx="5490459" cy="1015663"/>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1200" b="0" i="0" u="none" strike="noStrike" cap="none">
                <a:solidFill>
                  <a:srgbClr val="2B837B"/>
                </a:solidFill>
                <a:latin typeface="Verdana"/>
                <a:ea typeface="Verdana"/>
                <a:cs typeface="Verdana"/>
                <a:sym typeface="Verdana"/>
              </a:rPr>
              <a:t>NAESP is a professional organization serving elementary and middle-level principals who represent 35 million children in   pre-K through grade 8. NAESP provides one membership for each ELEM principal at each school, A/OS schools receive an additional membership.</a:t>
            </a:r>
            <a:endParaRPr sz="1200" b="0" i="0" u="none" strike="noStrike" cap="none">
              <a:solidFill>
                <a:srgbClr val="2B837B"/>
              </a:solidFill>
              <a:latin typeface="Verdana"/>
              <a:ea typeface="Verdana"/>
              <a:cs typeface="Verdana"/>
              <a:sym typeface="Verdana"/>
            </a:endParaRPr>
          </a:p>
        </p:txBody>
      </p:sp>
      <p:sp>
        <p:nvSpPr>
          <p:cNvPr id="95" name="Google Shape;95;p1"/>
          <p:cNvSpPr/>
          <p:nvPr/>
        </p:nvSpPr>
        <p:spPr>
          <a:xfrm>
            <a:off x="5057477" y="5883948"/>
            <a:ext cx="5495823" cy="892552"/>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1200" b="0" i="0" u="none" strike="noStrike" cap="none">
                <a:solidFill>
                  <a:srgbClr val="2B837B"/>
                </a:solidFill>
                <a:latin typeface="Verdana"/>
                <a:ea typeface="Verdana"/>
                <a:cs typeface="Verdana"/>
                <a:sym typeface="Verdana"/>
              </a:rPr>
              <a:t>Annually, AASCA Schools donate $2500 dollars to help Haitian students to stay in school.  </a:t>
            </a:r>
            <a:endParaRPr/>
          </a:p>
          <a:p>
            <a:pPr marL="0" marR="0" lvl="0" indent="0" algn="just" rtl="0">
              <a:spcBef>
                <a:spcPts val="0"/>
              </a:spcBef>
              <a:spcAft>
                <a:spcPts val="0"/>
              </a:spcAft>
              <a:buNone/>
            </a:pPr>
            <a:r>
              <a:rPr lang="en-US" sz="1200" b="0" i="0" u="none" strike="noStrike" cap="none">
                <a:solidFill>
                  <a:srgbClr val="2B837B"/>
                </a:solidFill>
                <a:latin typeface="Verdana"/>
                <a:ea typeface="Verdana"/>
                <a:cs typeface="Verdana"/>
                <a:sym typeface="Verdana"/>
              </a:rPr>
              <a:t>Website: </a:t>
            </a:r>
            <a:r>
              <a:rPr lang="en-US" sz="900" b="0" i="0" u="sng" strike="noStrike" cap="none">
                <a:solidFill>
                  <a:srgbClr val="2B837B"/>
                </a:solidFill>
                <a:latin typeface="Verdana"/>
                <a:ea typeface="Verdana"/>
                <a:cs typeface="Verdana"/>
                <a:sym typeface="Verdana"/>
                <a:hlinkClick r:id="rId10">
                  <a:extLst>
                    <a:ext uri="{A12FA001-AC4F-418D-AE19-62706E023703}">
                      <ahyp:hlinkClr xmlns:ahyp="http://schemas.microsoft.com/office/drawing/2018/hyperlinkcolor" val="tx"/>
                    </a:ext>
                  </a:extLst>
                </a:hlinkClick>
              </a:rPr>
              <a:t>https://www.facebook.com/Children-of-Haiti-Project-1820404171515664</a:t>
            </a:r>
            <a:r>
              <a:rPr lang="en-US" sz="1100" b="0" i="0" u="sng" strike="noStrike" cap="none">
                <a:solidFill>
                  <a:srgbClr val="2B837B"/>
                </a:solidFill>
                <a:latin typeface="Verdana"/>
                <a:ea typeface="Verdana"/>
                <a:cs typeface="Verdana"/>
                <a:sym typeface="Verdana"/>
                <a:hlinkClick r:id="rId10">
                  <a:extLst>
                    <a:ext uri="{A12FA001-AC4F-418D-AE19-62706E023703}">
                      <ahyp:hlinkClr xmlns:ahyp="http://schemas.microsoft.com/office/drawing/2018/hyperlinkcolor" val="tx"/>
                    </a:ext>
                  </a:extLst>
                </a:hlinkClick>
              </a:rPr>
              <a:t>/</a:t>
            </a:r>
            <a:endParaRPr sz="1100" b="0" i="0" u="none" strike="noStrike" cap="none">
              <a:solidFill>
                <a:srgbClr val="2B837B"/>
              </a:solidFill>
              <a:latin typeface="Verdana"/>
              <a:ea typeface="Verdana"/>
              <a:cs typeface="Verdana"/>
              <a:sym typeface="Verdana"/>
            </a:endParaRPr>
          </a:p>
          <a:p>
            <a:pPr marL="0" marR="0" lvl="0" indent="0" algn="just" rtl="0">
              <a:spcBef>
                <a:spcPts val="0"/>
              </a:spcBef>
              <a:spcAft>
                <a:spcPts val="0"/>
              </a:spcAft>
              <a:buNone/>
            </a:pPr>
            <a:endParaRPr sz="1400" b="0" i="0" u="none" strike="noStrike" cap="none">
              <a:solidFill>
                <a:srgbClr val="2B837B"/>
              </a:solidFill>
              <a:latin typeface="Verdana"/>
              <a:ea typeface="Verdana"/>
              <a:cs typeface="Verdana"/>
              <a:sym typeface="Verdana"/>
            </a:endParaRPr>
          </a:p>
        </p:txBody>
      </p:sp>
      <p:pic>
        <p:nvPicPr>
          <p:cNvPr id="96" name="Google Shape;96;p1" descr="No photo description available."/>
          <p:cNvPicPr preferRelativeResize="0"/>
          <p:nvPr/>
        </p:nvPicPr>
        <p:blipFill rotWithShape="1">
          <a:blip r:embed="rId11">
            <a:alphaModFix/>
          </a:blip>
          <a:srcRect l="6333" t="24070" r="6333" b="22994"/>
          <a:stretch/>
        </p:blipFill>
        <p:spPr>
          <a:xfrm>
            <a:off x="10631838" y="5752849"/>
            <a:ext cx="1309873" cy="793974"/>
          </a:xfrm>
          <a:prstGeom prst="rect">
            <a:avLst/>
          </a:prstGeom>
          <a:noFill/>
          <a:ln>
            <a:noFill/>
          </a:ln>
        </p:spPr>
      </p:pic>
      <p:sp>
        <p:nvSpPr>
          <p:cNvPr id="97" name="Google Shape;97;p1"/>
          <p:cNvSpPr/>
          <p:nvPr/>
        </p:nvSpPr>
        <p:spPr>
          <a:xfrm>
            <a:off x="5062841" y="2291853"/>
            <a:ext cx="5568997" cy="830997"/>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1200" b="0" i="0" u="none" strike="noStrike" cap="none">
                <a:solidFill>
                  <a:srgbClr val="2B837B"/>
                </a:solidFill>
                <a:latin typeface="Verdana"/>
                <a:ea typeface="Verdana"/>
                <a:cs typeface="Verdana"/>
                <a:sym typeface="Verdana"/>
              </a:rPr>
              <a:t>EBSCO is the leading provider of research databases, e-journals, magazine subscriptions, eBooks and discovery service for academic libraries of all kinds. EBSCO subscription includes full access to the basic membership and package for the entire school community. </a:t>
            </a:r>
            <a:endParaRPr sz="1200" b="0" i="0" u="none" strike="noStrike" cap="none">
              <a:solidFill>
                <a:srgbClr val="002060"/>
              </a:solidFill>
              <a:latin typeface="Verdana"/>
              <a:ea typeface="Verdana"/>
              <a:cs typeface="Verdana"/>
              <a:sym typeface="Verdana"/>
            </a:endParaRPr>
          </a:p>
        </p:txBody>
      </p:sp>
      <p:sp>
        <p:nvSpPr>
          <p:cNvPr id="98" name="Google Shape;98;p1"/>
          <p:cNvSpPr/>
          <p:nvPr/>
        </p:nvSpPr>
        <p:spPr>
          <a:xfrm>
            <a:off x="5062841" y="3210257"/>
            <a:ext cx="6458857" cy="369332"/>
          </a:xfrm>
          <a:prstGeom prst="rect">
            <a:avLst/>
          </a:prstGeom>
          <a:noFill/>
          <a:ln>
            <a:noFill/>
          </a:ln>
        </p:spPr>
        <p:txBody>
          <a:bodyPr spcFirstLastPara="1" wrap="square" lIns="91425" tIns="45700" rIns="91425" bIns="45700" anchor="t" anchorCtr="0">
            <a:spAutoFit/>
          </a:bodyPr>
          <a:lstStyle/>
          <a:p>
            <a:pPr marL="285750" marR="0" lvl="0" indent="-285750" algn="l" rtl="0">
              <a:spcBef>
                <a:spcPts val="0"/>
              </a:spcBef>
              <a:spcAft>
                <a:spcPts val="0"/>
              </a:spcAft>
              <a:buClr>
                <a:srgbClr val="002060"/>
              </a:buClr>
              <a:buSzPts val="1800"/>
              <a:buFont typeface="Arial"/>
              <a:buChar char="•"/>
            </a:pPr>
            <a:r>
              <a:rPr lang="en-US" sz="1800" b="1" i="0" u="none" strike="noStrike" cap="none">
                <a:solidFill>
                  <a:srgbClr val="002060"/>
                </a:solidFill>
                <a:latin typeface="Calibri"/>
                <a:ea typeface="Calibri"/>
                <a:cs typeface="Calibri"/>
                <a:sym typeface="Calibri"/>
              </a:rPr>
              <a:t>NAESP Membership</a:t>
            </a:r>
            <a:endParaRPr sz="1800" b="1" i="0" u="none" strike="noStrike" cap="none">
              <a:solidFill>
                <a:srgbClr val="002060"/>
              </a:solidFill>
              <a:latin typeface="Calibri"/>
              <a:ea typeface="Calibri"/>
              <a:cs typeface="Calibri"/>
              <a:sym typeface="Calibri"/>
            </a:endParaRPr>
          </a:p>
        </p:txBody>
      </p:sp>
      <p:sp>
        <p:nvSpPr>
          <p:cNvPr id="99" name="Google Shape;99;p1"/>
          <p:cNvSpPr/>
          <p:nvPr/>
        </p:nvSpPr>
        <p:spPr>
          <a:xfrm>
            <a:off x="5057477" y="5501519"/>
            <a:ext cx="2793778" cy="369332"/>
          </a:xfrm>
          <a:prstGeom prst="rect">
            <a:avLst/>
          </a:prstGeom>
          <a:noFill/>
          <a:ln>
            <a:noFill/>
          </a:ln>
        </p:spPr>
        <p:txBody>
          <a:bodyPr spcFirstLastPara="1" wrap="square" lIns="91425" tIns="45700" rIns="91425" bIns="45700" anchor="t" anchorCtr="0">
            <a:spAutoFit/>
          </a:bodyPr>
          <a:lstStyle/>
          <a:p>
            <a:pPr marL="285750" marR="0" lvl="0" indent="-285750" algn="l" rtl="0">
              <a:spcBef>
                <a:spcPts val="0"/>
              </a:spcBef>
              <a:spcAft>
                <a:spcPts val="0"/>
              </a:spcAft>
              <a:buClr>
                <a:srgbClr val="002060"/>
              </a:buClr>
              <a:buSzPts val="1800"/>
              <a:buFont typeface="Arial"/>
              <a:buChar char="•"/>
            </a:pPr>
            <a:r>
              <a:rPr lang="en-US" sz="1800" b="1" i="0" u="none" strike="noStrike" cap="none">
                <a:solidFill>
                  <a:srgbClr val="002060"/>
                </a:solidFill>
                <a:latin typeface="Calibri"/>
                <a:ea typeface="Calibri"/>
                <a:cs typeface="Calibri"/>
                <a:sym typeface="Calibri"/>
              </a:rPr>
              <a:t>AASCA COHOP donation</a:t>
            </a:r>
            <a:endParaRPr/>
          </a:p>
        </p:txBody>
      </p:sp>
      <p:sp>
        <p:nvSpPr>
          <p:cNvPr id="100" name="Google Shape;100;p1"/>
          <p:cNvSpPr/>
          <p:nvPr/>
        </p:nvSpPr>
        <p:spPr>
          <a:xfrm>
            <a:off x="5093854" y="4387499"/>
            <a:ext cx="2204834" cy="369332"/>
          </a:xfrm>
          <a:prstGeom prst="rect">
            <a:avLst/>
          </a:prstGeom>
          <a:noFill/>
          <a:ln>
            <a:noFill/>
          </a:ln>
        </p:spPr>
        <p:txBody>
          <a:bodyPr spcFirstLastPara="1" wrap="square" lIns="91425" tIns="45700" rIns="91425" bIns="45700" anchor="t" anchorCtr="0">
            <a:spAutoFit/>
          </a:bodyPr>
          <a:lstStyle/>
          <a:p>
            <a:pPr marL="285750" marR="0" lvl="0" indent="-285750" algn="l" rtl="0">
              <a:spcBef>
                <a:spcPts val="0"/>
              </a:spcBef>
              <a:spcAft>
                <a:spcPts val="0"/>
              </a:spcAft>
              <a:buClr>
                <a:srgbClr val="002060"/>
              </a:buClr>
              <a:buSzPts val="1800"/>
              <a:buFont typeface="Arial"/>
              <a:buChar char="•"/>
            </a:pPr>
            <a:r>
              <a:rPr lang="en-US" sz="1800" b="1" i="0" u="none" strike="noStrike" cap="none">
                <a:solidFill>
                  <a:srgbClr val="002060"/>
                </a:solidFill>
                <a:latin typeface="Calibri"/>
                <a:ea typeface="Calibri"/>
                <a:cs typeface="Calibri"/>
                <a:sym typeface="Calibri"/>
              </a:rPr>
              <a:t>NAIS Membership</a:t>
            </a:r>
            <a:endParaRPr/>
          </a:p>
        </p:txBody>
      </p:sp>
      <p:sp>
        <p:nvSpPr>
          <p:cNvPr id="101" name="Google Shape;101;p1"/>
          <p:cNvSpPr/>
          <p:nvPr/>
        </p:nvSpPr>
        <p:spPr>
          <a:xfrm>
            <a:off x="224172" y="3517449"/>
            <a:ext cx="4302900" cy="3108600"/>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1400" b="0" i="0" u="none" strike="noStrike" cap="none">
                <a:solidFill>
                  <a:srgbClr val="336699"/>
                </a:solidFill>
                <a:latin typeface="Verdana"/>
                <a:ea typeface="Verdana"/>
                <a:cs typeface="Verdana"/>
                <a:sym typeface="Verdana"/>
              </a:rPr>
              <a:t>The Association of American Schools of Central America (AASCA) was formed to support and encourage academic, artistic, athletic and cultural interaction between international schools that offer a US type education in Central America. </a:t>
            </a:r>
            <a:endParaRPr sz="1400" b="0" i="0" u="none" strike="noStrike" cap="none">
              <a:solidFill>
                <a:srgbClr val="336699"/>
              </a:solidFill>
              <a:latin typeface="Verdana"/>
              <a:ea typeface="Verdana"/>
              <a:cs typeface="Verdana"/>
              <a:sym typeface="Verdana"/>
            </a:endParaRPr>
          </a:p>
          <a:p>
            <a:pPr marL="0" marR="0" lvl="0" indent="0" algn="just" rtl="0">
              <a:spcBef>
                <a:spcPts val="0"/>
              </a:spcBef>
              <a:spcAft>
                <a:spcPts val="0"/>
              </a:spcAft>
              <a:buNone/>
            </a:pPr>
            <a:r>
              <a:rPr lang="en-US" sz="1400" b="0" i="0" u="sng" strike="noStrike" cap="none">
                <a:solidFill>
                  <a:srgbClr val="336699"/>
                </a:solidFill>
                <a:latin typeface="Verdana"/>
                <a:ea typeface="Verdana"/>
                <a:cs typeface="Verdana"/>
                <a:sym typeface="Verdana"/>
                <a:hlinkClick r:id="rId12">
                  <a:extLst>
                    <a:ext uri="{A12FA001-AC4F-418D-AE19-62706E023703}">
                      <ahyp:hlinkClr xmlns:ahyp="http://schemas.microsoft.com/office/drawing/2018/hyperlinkcolor" val="tx"/>
                    </a:ext>
                  </a:extLst>
                </a:hlinkClick>
              </a:rPr>
              <a:t>www.aascaonline.net</a:t>
            </a:r>
            <a:endParaRPr sz="1400" b="0" i="0" u="none" strike="noStrike" cap="none">
              <a:solidFill>
                <a:srgbClr val="336699"/>
              </a:solidFill>
              <a:latin typeface="Verdana"/>
              <a:ea typeface="Verdana"/>
              <a:cs typeface="Verdana"/>
              <a:sym typeface="Verdana"/>
            </a:endParaRPr>
          </a:p>
          <a:p>
            <a:pPr marL="0" marR="0" lvl="0" indent="0" algn="just" rtl="0">
              <a:spcBef>
                <a:spcPts val="0"/>
              </a:spcBef>
              <a:spcAft>
                <a:spcPts val="0"/>
              </a:spcAft>
              <a:buNone/>
            </a:pPr>
            <a:endParaRPr sz="1400" b="0" i="0" u="none" strike="noStrike" cap="none">
              <a:solidFill>
                <a:srgbClr val="336699"/>
              </a:solidFill>
              <a:latin typeface="Verdana"/>
              <a:ea typeface="Verdana"/>
              <a:cs typeface="Verdana"/>
              <a:sym typeface="Verdana"/>
            </a:endParaRPr>
          </a:p>
          <a:p>
            <a:pPr marL="0" marR="0" lvl="0" indent="0" algn="just" rtl="0">
              <a:spcBef>
                <a:spcPts val="0"/>
              </a:spcBef>
              <a:spcAft>
                <a:spcPts val="0"/>
              </a:spcAft>
              <a:buNone/>
            </a:pPr>
            <a:r>
              <a:rPr lang="en-US" sz="1400" b="0" i="0" u="none" strike="noStrike" cap="none">
                <a:solidFill>
                  <a:srgbClr val="336699"/>
                </a:solidFill>
                <a:latin typeface="Verdana"/>
                <a:ea typeface="Verdana"/>
                <a:cs typeface="Verdana"/>
                <a:sym typeface="Verdana"/>
              </a:rPr>
              <a:t>In addition to AASCA events, activities and resources, AASCA membership provides schools with membership in</a:t>
            </a:r>
            <a:r>
              <a:rPr lang="en-US">
                <a:solidFill>
                  <a:srgbClr val="336699"/>
                </a:solidFill>
                <a:latin typeface="Verdana"/>
                <a:ea typeface="Verdana"/>
                <a:cs typeface="Verdana"/>
                <a:sym typeface="Verdana"/>
              </a:rPr>
              <a:t> the</a:t>
            </a:r>
            <a:r>
              <a:rPr lang="en-US" sz="1400" b="0" i="0" u="none" strike="noStrike" cap="none">
                <a:solidFill>
                  <a:srgbClr val="336699"/>
                </a:solidFill>
                <a:latin typeface="Verdana"/>
                <a:ea typeface="Verdana"/>
                <a:cs typeface="Verdana"/>
                <a:sym typeface="Verdana"/>
              </a:rPr>
              <a:t> Tri-Association, EBSCO, NAESP, NAIS and the opportunity to support  the Children of Haiti project.</a:t>
            </a:r>
            <a:endParaRPr sz="1400" b="1" i="0" u="none" strike="noStrike" cap="none">
              <a:solidFill>
                <a:schemeClr val="dk1"/>
              </a:solidFill>
              <a:latin typeface="Verdana"/>
              <a:ea typeface="Verdana"/>
              <a:cs typeface="Verdana"/>
              <a:sym typeface="Verdan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2"/>
          <p:cNvSpPr txBox="1"/>
          <p:nvPr/>
        </p:nvSpPr>
        <p:spPr>
          <a:xfrm>
            <a:off x="297483" y="555364"/>
            <a:ext cx="4518536" cy="707886"/>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000" b="1" i="0" u="none" strike="noStrike" cap="none">
                <a:solidFill>
                  <a:srgbClr val="002060"/>
                </a:solidFill>
                <a:latin typeface="Verdana"/>
                <a:ea typeface="Verdana"/>
                <a:cs typeface="Verdana"/>
                <a:sym typeface="Verdana"/>
              </a:rPr>
              <a:t>AASCA </a:t>
            </a:r>
            <a:endParaRPr/>
          </a:p>
          <a:p>
            <a:pPr marL="0" marR="0" lvl="0" indent="0" algn="ctr" rtl="0">
              <a:spcBef>
                <a:spcPts val="0"/>
              </a:spcBef>
              <a:spcAft>
                <a:spcPts val="0"/>
              </a:spcAft>
              <a:buNone/>
            </a:pPr>
            <a:r>
              <a:rPr lang="en-US" sz="2000" b="1" i="0" u="none" strike="noStrike" cap="none">
                <a:solidFill>
                  <a:srgbClr val="002060"/>
                </a:solidFill>
                <a:latin typeface="Verdana"/>
                <a:ea typeface="Verdana"/>
                <a:cs typeface="Verdana"/>
                <a:sym typeface="Verdana"/>
              </a:rPr>
              <a:t>School Membership Benefits</a:t>
            </a:r>
            <a:endParaRPr sz="2000" b="1" i="0" u="none" strike="noStrike" cap="none">
              <a:solidFill>
                <a:srgbClr val="002060"/>
              </a:solidFill>
              <a:latin typeface="Verdana"/>
              <a:ea typeface="Verdana"/>
              <a:cs typeface="Verdana"/>
              <a:sym typeface="Verdana"/>
            </a:endParaRPr>
          </a:p>
        </p:txBody>
      </p:sp>
      <p:sp>
        <p:nvSpPr>
          <p:cNvPr id="107" name="Google Shape;107;p2"/>
          <p:cNvSpPr/>
          <p:nvPr/>
        </p:nvSpPr>
        <p:spPr>
          <a:xfrm>
            <a:off x="4992951" y="309967"/>
            <a:ext cx="523638" cy="6400800"/>
          </a:xfrm>
          <a:prstGeom prst="leftBrace">
            <a:avLst>
              <a:gd name="adj1" fmla="val 8333"/>
              <a:gd name="adj2" fmla="val 50000"/>
            </a:avLst>
          </a:prstGeom>
          <a:noFill/>
          <a:ln w="76200" cap="flat" cmpd="sng">
            <a:solidFill>
              <a:srgbClr val="FFC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dk1"/>
              </a:solidFill>
              <a:latin typeface="Calibri"/>
              <a:ea typeface="Calibri"/>
              <a:cs typeface="Calibri"/>
              <a:sym typeface="Calibri"/>
            </a:endParaRPr>
          </a:p>
        </p:txBody>
      </p:sp>
      <p:sp>
        <p:nvSpPr>
          <p:cNvPr id="108" name="Google Shape;108;p2"/>
          <p:cNvSpPr/>
          <p:nvPr/>
        </p:nvSpPr>
        <p:spPr>
          <a:xfrm>
            <a:off x="401646" y="3876689"/>
            <a:ext cx="4452376" cy="1938992"/>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1200" b="0" i="0" u="none" strike="noStrike" cap="none">
                <a:solidFill>
                  <a:srgbClr val="2B837B"/>
                </a:solidFill>
                <a:latin typeface="Verdana"/>
                <a:ea typeface="Verdana"/>
                <a:cs typeface="Verdana"/>
                <a:sym typeface="Verdana"/>
              </a:rPr>
              <a:t>The Tri-Association is a non-profit organization, comprised of private, accredited, independent schools, offering an American-style education, and residing in three geographic regions (Central America, Mexico, Colombia, Caribbean).  Membership includes high access to many events throughout the year. Check out Tri </a:t>
            </a:r>
            <a:r>
              <a:rPr lang="en-US" sz="1200" b="0" i="0" u="sng" strike="noStrike" cap="none">
                <a:solidFill>
                  <a:srgbClr val="2B837B"/>
                </a:solidFill>
                <a:latin typeface="Verdana"/>
                <a:ea typeface="Verdana"/>
                <a:cs typeface="Verdana"/>
                <a:sym typeface="Verdana"/>
                <a:hlinkClick r:id="rId3">
                  <a:extLst>
                    <a:ext uri="{A12FA001-AC4F-418D-AE19-62706E023703}">
                      <ahyp:hlinkClr xmlns:ahyp="http://schemas.microsoft.com/office/drawing/2018/hyperlinkcolor" val="tx"/>
                    </a:ext>
                  </a:extLst>
                </a:hlinkClick>
              </a:rPr>
              <a:t>website</a:t>
            </a:r>
            <a:r>
              <a:rPr lang="en-US" sz="1200" b="0" i="0" u="none" strike="noStrike" cap="none">
                <a:solidFill>
                  <a:srgbClr val="2B837B"/>
                </a:solidFill>
                <a:latin typeface="Verdana"/>
                <a:ea typeface="Verdana"/>
                <a:cs typeface="Verdana"/>
                <a:sym typeface="Verdana"/>
              </a:rPr>
              <a:t> for more information. Tri-Association Executive Director: Dr. Michael D. Adams, </a:t>
            </a:r>
            <a:r>
              <a:rPr lang="en-US" sz="1200" b="0" i="0" u="sng" strike="noStrike" cap="none">
                <a:solidFill>
                  <a:srgbClr val="2B837B"/>
                </a:solidFill>
                <a:latin typeface="Verdana"/>
                <a:ea typeface="Verdana"/>
                <a:cs typeface="Verdana"/>
                <a:sym typeface="Verdana"/>
                <a:hlinkClick r:id="rId4">
                  <a:extLst>
                    <a:ext uri="{A12FA001-AC4F-418D-AE19-62706E023703}">
                      <ahyp:hlinkClr xmlns:ahyp="http://schemas.microsoft.com/office/drawing/2018/hyperlinkcolor" val="tx"/>
                    </a:ext>
                  </a:extLst>
                </a:hlinkClick>
              </a:rPr>
              <a:t>mwadams@tri-association.org</a:t>
            </a:r>
            <a:r>
              <a:rPr lang="en-US" sz="1200" b="0" i="0" u="none" strike="noStrike" cap="none">
                <a:solidFill>
                  <a:srgbClr val="2B837B"/>
                </a:solidFill>
                <a:latin typeface="Verdana"/>
                <a:ea typeface="Verdana"/>
                <a:cs typeface="Verdana"/>
                <a:sym typeface="Verdana"/>
              </a:rPr>
              <a:t> </a:t>
            </a:r>
            <a:endParaRPr/>
          </a:p>
          <a:p>
            <a:pPr marL="0" marR="0" lvl="0" indent="0" algn="just" rtl="0">
              <a:spcBef>
                <a:spcPts val="0"/>
              </a:spcBef>
              <a:spcAft>
                <a:spcPts val="0"/>
              </a:spcAft>
              <a:buNone/>
            </a:pPr>
            <a:endParaRPr sz="1200" b="0" i="0" u="none" strike="noStrike" cap="none">
              <a:solidFill>
                <a:srgbClr val="002060"/>
              </a:solidFill>
              <a:latin typeface="Verdana"/>
              <a:ea typeface="Verdana"/>
              <a:cs typeface="Verdana"/>
              <a:sym typeface="Verdana"/>
            </a:endParaRPr>
          </a:p>
        </p:txBody>
      </p:sp>
      <p:sp>
        <p:nvSpPr>
          <p:cNvPr id="109" name="Google Shape;109;p2"/>
          <p:cNvSpPr/>
          <p:nvPr/>
        </p:nvSpPr>
        <p:spPr>
          <a:xfrm>
            <a:off x="5516589" y="975352"/>
            <a:ext cx="6329047" cy="584775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400" b="1" i="0" u="none" strike="noStrike" cap="none">
                <a:solidFill>
                  <a:srgbClr val="002060"/>
                </a:solidFill>
                <a:latin typeface="Verdana"/>
                <a:ea typeface="Verdana"/>
                <a:cs typeface="Verdana"/>
                <a:sym typeface="Verdana"/>
              </a:rPr>
              <a:t>Tri-Association Membership</a:t>
            </a:r>
            <a:endParaRPr/>
          </a:p>
          <a:p>
            <a:pPr marL="0" marR="0" lvl="0" indent="0" algn="l" rtl="0">
              <a:spcBef>
                <a:spcPts val="0"/>
              </a:spcBef>
              <a:spcAft>
                <a:spcPts val="0"/>
              </a:spcAft>
              <a:buNone/>
            </a:pPr>
            <a:r>
              <a:rPr lang="en-US" sz="1200">
                <a:solidFill>
                  <a:schemeClr val="dk1"/>
                </a:solidFill>
                <a:latin typeface="Verdana"/>
                <a:ea typeface="Verdana"/>
                <a:cs typeface="Verdana"/>
                <a:sym typeface="Verdana"/>
              </a:rPr>
              <a:t>Schools that belong to one of the three sub-regional organizations; ACCAS, ASOMEX AND AACSA are considered regular members of the Tri-Association and have full membership benefits.</a:t>
            </a:r>
            <a:endParaRPr/>
          </a:p>
          <a:p>
            <a:pPr marL="0" marR="0" lvl="0" indent="0" algn="l" rtl="0">
              <a:spcBef>
                <a:spcPts val="0"/>
              </a:spcBef>
              <a:spcAft>
                <a:spcPts val="0"/>
              </a:spcAft>
              <a:buNone/>
            </a:pPr>
            <a:endParaRPr sz="1200">
              <a:solidFill>
                <a:schemeClr val="dk1"/>
              </a:solidFill>
              <a:latin typeface="Verdana"/>
              <a:ea typeface="Verdana"/>
              <a:cs typeface="Verdana"/>
              <a:sym typeface="Verdana"/>
            </a:endParaRPr>
          </a:p>
          <a:p>
            <a:pPr marL="0" marR="0" lvl="0" indent="0" algn="l" rtl="0">
              <a:spcBef>
                <a:spcPts val="0"/>
              </a:spcBef>
              <a:spcAft>
                <a:spcPts val="0"/>
              </a:spcAft>
              <a:buNone/>
            </a:pPr>
            <a:r>
              <a:rPr lang="en-US" sz="1200">
                <a:solidFill>
                  <a:schemeClr val="dk1"/>
                </a:solidFill>
                <a:latin typeface="Verdana"/>
                <a:ea typeface="Verdana"/>
                <a:cs typeface="Verdana"/>
                <a:sym typeface="Verdana"/>
              </a:rPr>
              <a:t>Benefits for Regular Member Schools include:</a:t>
            </a:r>
            <a:endParaRPr/>
          </a:p>
          <a:p>
            <a:pPr marL="171450" marR="0" lvl="0" indent="-171450" algn="l" rtl="0">
              <a:spcBef>
                <a:spcPts val="0"/>
              </a:spcBef>
              <a:spcAft>
                <a:spcPts val="0"/>
              </a:spcAft>
              <a:buClr>
                <a:schemeClr val="dk1"/>
              </a:buClr>
              <a:buSzPts val="1200"/>
              <a:buFont typeface="Arial"/>
              <a:buChar char="•"/>
            </a:pPr>
            <a:r>
              <a:rPr lang="en-US" sz="1200">
                <a:solidFill>
                  <a:schemeClr val="dk1"/>
                </a:solidFill>
                <a:latin typeface="Verdana"/>
                <a:ea typeface="Verdana"/>
                <a:cs typeface="Verdana"/>
                <a:sym typeface="Verdana"/>
              </a:rPr>
              <a:t>Non-limited participation in the Annual Educators' Conference and reduced conference and institutes fees.</a:t>
            </a:r>
            <a:endParaRPr/>
          </a:p>
          <a:p>
            <a:pPr marL="171450" marR="0" lvl="0" indent="-171450" algn="l" rtl="0">
              <a:spcBef>
                <a:spcPts val="0"/>
              </a:spcBef>
              <a:spcAft>
                <a:spcPts val="0"/>
              </a:spcAft>
              <a:buClr>
                <a:schemeClr val="dk1"/>
              </a:buClr>
              <a:buSzPts val="1200"/>
              <a:buFont typeface="Arial"/>
              <a:buChar char="•"/>
            </a:pPr>
            <a:r>
              <a:rPr lang="en-US" sz="1200">
                <a:solidFill>
                  <a:schemeClr val="dk1"/>
                </a:solidFill>
                <a:latin typeface="Verdana"/>
                <a:ea typeface="Verdana"/>
                <a:cs typeface="Verdana"/>
                <a:sym typeface="Verdana"/>
              </a:rPr>
              <a:t>Eligibility for participation in annual awards programs (Paul G. Orr, Community Service, Margaret E. Sanders, TieCare Global Leadership Award).</a:t>
            </a:r>
            <a:endParaRPr/>
          </a:p>
          <a:p>
            <a:pPr marL="171450" marR="0" lvl="0" indent="-171450" algn="l" rtl="0">
              <a:spcBef>
                <a:spcPts val="0"/>
              </a:spcBef>
              <a:spcAft>
                <a:spcPts val="0"/>
              </a:spcAft>
              <a:buClr>
                <a:schemeClr val="dk1"/>
              </a:buClr>
              <a:buSzPts val="1200"/>
              <a:buFont typeface="Arial"/>
              <a:buChar char="•"/>
            </a:pPr>
            <a:r>
              <a:rPr lang="en-US" sz="1200">
                <a:solidFill>
                  <a:schemeClr val="dk1"/>
                </a:solidFill>
                <a:latin typeface="Verdana"/>
                <a:ea typeface="Verdana"/>
                <a:cs typeface="Verdana"/>
                <a:sym typeface="Verdana"/>
              </a:rPr>
              <a:t>Preferential access to special institutes and other staff development programs, some leading to a graduate degree or special endorsement.</a:t>
            </a:r>
            <a:endParaRPr/>
          </a:p>
          <a:p>
            <a:pPr marL="171450" marR="0" lvl="0" indent="-171450" algn="l" rtl="0">
              <a:spcBef>
                <a:spcPts val="0"/>
              </a:spcBef>
              <a:spcAft>
                <a:spcPts val="0"/>
              </a:spcAft>
              <a:buClr>
                <a:schemeClr val="dk1"/>
              </a:buClr>
              <a:buSzPts val="1200"/>
              <a:buFont typeface="Arial"/>
              <a:buChar char="•"/>
            </a:pPr>
            <a:r>
              <a:rPr lang="en-US" sz="1200">
                <a:solidFill>
                  <a:schemeClr val="dk1"/>
                </a:solidFill>
                <a:latin typeface="Verdana"/>
                <a:ea typeface="Verdana"/>
                <a:cs typeface="Verdana"/>
                <a:sym typeface="Verdana"/>
              </a:rPr>
              <a:t>Access to EBSCO deluxe data base.</a:t>
            </a:r>
            <a:endParaRPr/>
          </a:p>
          <a:p>
            <a:pPr marL="171450" marR="0" lvl="0" indent="-171450" algn="l" rtl="0">
              <a:spcBef>
                <a:spcPts val="0"/>
              </a:spcBef>
              <a:spcAft>
                <a:spcPts val="0"/>
              </a:spcAft>
              <a:buClr>
                <a:schemeClr val="dk1"/>
              </a:buClr>
              <a:buSzPts val="1200"/>
              <a:buFont typeface="Arial"/>
              <a:buChar char="•"/>
            </a:pPr>
            <a:r>
              <a:rPr lang="en-US" sz="1200">
                <a:solidFill>
                  <a:schemeClr val="dk1"/>
                </a:solidFill>
                <a:latin typeface="Verdana"/>
                <a:ea typeface="Verdana"/>
                <a:cs typeface="Verdana"/>
                <a:sym typeface="Verdana"/>
              </a:rPr>
              <a:t>Access to ISC (International Data Base) Services</a:t>
            </a:r>
            <a:endParaRPr/>
          </a:p>
          <a:p>
            <a:pPr marL="171450" marR="0" lvl="0" indent="-171450" algn="l" rtl="0">
              <a:spcBef>
                <a:spcPts val="0"/>
              </a:spcBef>
              <a:spcAft>
                <a:spcPts val="0"/>
              </a:spcAft>
              <a:buClr>
                <a:schemeClr val="dk1"/>
              </a:buClr>
              <a:buSzPts val="1200"/>
              <a:buFont typeface="Arial"/>
              <a:buChar char="•"/>
            </a:pPr>
            <a:r>
              <a:rPr lang="en-US" sz="1200">
                <a:solidFill>
                  <a:schemeClr val="dk1"/>
                </a:solidFill>
                <a:latin typeface="Verdana"/>
                <a:ea typeface="Verdana"/>
                <a:cs typeface="Verdana"/>
                <a:sym typeface="Verdana"/>
              </a:rPr>
              <a:t>Membership to NAIS and NAESP.</a:t>
            </a:r>
            <a:endParaRPr/>
          </a:p>
          <a:p>
            <a:pPr marL="171450" marR="0" lvl="0" indent="-171450" algn="l" rtl="0">
              <a:spcBef>
                <a:spcPts val="0"/>
              </a:spcBef>
              <a:spcAft>
                <a:spcPts val="0"/>
              </a:spcAft>
              <a:buClr>
                <a:schemeClr val="dk1"/>
              </a:buClr>
              <a:buSzPts val="1200"/>
              <a:buFont typeface="Arial"/>
              <a:buChar char="•"/>
            </a:pPr>
            <a:r>
              <a:rPr lang="en-US" sz="1200">
                <a:solidFill>
                  <a:schemeClr val="dk1"/>
                </a:solidFill>
                <a:latin typeface="Verdana"/>
                <a:ea typeface="Verdana"/>
                <a:cs typeface="Verdana"/>
                <a:sym typeface="Verdana"/>
              </a:rPr>
              <a:t>Access to the Association’s Newsletter (3 times per year), and other electronic information regarding the Association’s projects and activities.</a:t>
            </a:r>
            <a:endParaRPr/>
          </a:p>
          <a:p>
            <a:pPr marL="171450" marR="0" lvl="0" indent="-171450" algn="l" rtl="0">
              <a:spcBef>
                <a:spcPts val="0"/>
              </a:spcBef>
              <a:spcAft>
                <a:spcPts val="0"/>
              </a:spcAft>
              <a:buClr>
                <a:schemeClr val="dk1"/>
              </a:buClr>
              <a:buSzPts val="1200"/>
              <a:buFont typeface="Arial"/>
              <a:buChar char="•"/>
            </a:pPr>
            <a:r>
              <a:rPr lang="en-US" sz="1200">
                <a:solidFill>
                  <a:schemeClr val="dk1"/>
                </a:solidFill>
                <a:latin typeface="Verdana"/>
                <a:ea typeface="Verdana"/>
                <a:cs typeface="Verdana"/>
                <a:sym typeface="Verdana"/>
              </a:rPr>
              <a:t>Eligible for funding of a school based staff development conference through an application process.</a:t>
            </a:r>
            <a:endParaRPr/>
          </a:p>
          <a:p>
            <a:pPr marL="171450" marR="0" lvl="0" indent="-171450" algn="l" rtl="0">
              <a:spcBef>
                <a:spcPts val="0"/>
              </a:spcBef>
              <a:spcAft>
                <a:spcPts val="0"/>
              </a:spcAft>
              <a:buClr>
                <a:schemeClr val="dk1"/>
              </a:buClr>
              <a:buSzPts val="1200"/>
              <a:buFont typeface="Arial"/>
              <a:buChar char="•"/>
            </a:pPr>
            <a:r>
              <a:rPr lang="en-US" sz="1200">
                <a:solidFill>
                  <a:schemeClr val="dk1"/>
                </a:solidFill>
                <a:latin typeface="Verdana"/>
                <a:ea typeface="Verdana"/>
                <a:cs typeface="Verdana"/>
                <a:sym typeface="Verdana"/>
              </a:rPr>
              <a:t>Access to communication regarding special programs and other informational topics of relevance to schools.</a:t>
            </a:r>
            <a:endParaRPr/>
          </a:p>
          <a:p>
            <a:pPr marL="171450" marR="0" lvl="0" indent="-171450" algn="l" rtl="0">
              <a:spcBef>
                <a:spcPts val="0"/>
              </a:spcBef>
              <a:spcAft>
                <a:spcPts val="0"/>
              </a:spcAft>
              <a:buClr>
                <a:schemeClr val="dk1"/>
              </a:buClr>
              <a:buSzPts val="1200"/>
              <a:buFont typeface="Arial"/>
              <a:buChar char="•"/>
            </a:pPr>
            <a:r>
              <a:rPr lang="en-US" sz="1200">
                <a:solidFill>
                  <a:schemeClr val="dk1"/>
                </a:solidFill>
                <a:latin typeface="Verdana"/>
                <a:ea typeface="Verdana"/>
                <a:cs typeface="Verdana"/>
                <a:sym typeface="Verdana"/>
              </a:rPr>
              <a:t>Access to educational research bulletins, executive summaries and information.</a:t>
            </a:r>
            <a:endParaRPr/>
          </a:p>
          <a:p>
            <a:pPr marL="171450" marR="0" lvl="0" indent="-171450" algn="l" rtl="0">
              <a:spcBef>
                <a:spcPts val="0"/>
              </a:spcBef>
              <a:spcAft>
                <a:spcPts val="0"/>
              </a:spcAft>
              <a:buClr>
                <a:schemeClr val="dk1"/>
              </a:buClr>
              <a:buSzPts val="1200"/>
              <a:buFont typeface="Arial"/>
              <a:buChar char="•"/>
            </a:pPr>
            <a:r>
              <a:rPr lang="en-US" sz="1200">
                <a:solidFill>
                  <a:schemeClr val="dk1"/>
                </a:solidFill>
                <a:latin typeface="Verdana"/>
                <a:ea typeface="Verdana"/>
                <a:cs typeface="Verdana"/>
                <a:sym typeface="Verdana"/>
              </a:rPr>
              <a:t>Eligibility to be represented on the Staff Development Advisory Council (SDAC).</a:t>
            </a:r>
            <a:endParaRPr/>
          </a:p>
          <a:p>
            <a:pPr marL="171450" marR="0" lvl="0" indent="-171450" algn="l" rtl="0">
              <a:spcBef>
                <a:spcPts val="0"/>
              </a:spcBef>
              <a:spcAft>
                <a:spcPts val="0"/>
              </a:spcAft>
              <a:buClr>
                <a:schemeClr val="dk1"/>
              </a:buClr>
              <a:buSzPts val="1200"/>
              <a:buFont typeface="Arial"/>
              <a:buChar char="•"/>
            </a:pPr>
            <a:r>
              <a:rPr lang="en-US" sz="1200">
                <a:solidFill>
                  <a:schemeClr val="dk1"/>
                </a:solidFill>
                <a:latin typeface="Verdana"/>
                <a:ea typeface="Verdana"/>
                <a:cs typeface="Verdana"/>
                <a:sym typeface="Verdana"/>
              </a:rPr>
              <a:t>Participation in the Annual Salary &amp; Benefits Survey</a:t>
            </a:r>
            <a:endParaRPr/>
          </a:p>
          <a:p>
            <a:pPr marL="171450" marR="0" lvl="0" indent="-95250" algn="l" rtl="0">
              <a:spcBef>
                <a:spcPts val="0"/>
              </a:spcBef>
              <a:spcAft>
                <a:spcPts val="0"/>
              </a:spcAft>
              <a:buClr>
                <a:schemeClr val="dk1"/>
              </a:buClr>
              <a:buSzPts val="1200"/>
              <a:buFont typeface="Arial"/>
              <a:buNone/>
            </a:pPr>
            <a:endParaRPr sz="1200">
              <a:solidFill>
                <a:schemeClr val="dk1"/>
              </a:solidFill>
              <a:latin typeface="Verdana"/>
              <a:ea typeface="Verdana"/>
              <a:cs typeface="Verdana"/>
              <a:sym typeface="Verdana"/>
            </a:endParaRPr>
          </a:p>
          <a:p>
            <a:pPr marL="0" marR="0" lvl="0" indent="0" algn="l" rtl="0">
              <a:spcBef>
                <a:spcPts val="0"/>
              </a:spcBef>
              <a:spcAft>
                <a:spcPts val="0"/>
              </a:spcAft>
              <a:buNone/>
            </a:pPr>
            <a:r>
              <a:rPr lang="en-US" sz="1200" b="1">
                <a:solidFill>
                  <a:schemeClr val="dk1"/>
                </a:solidFill>
                <a:latin typeface="Verdana"/>
                <a:ea typeface="Verdana"/>
                <a:cs typeface="Verdana"/>
                <a:sym typeface="Verdana"/>
              </a:rPr>
              <a:t>Check out Tri </a:t>
            </a:r>
            <a:r>
              <a:rPr lang="en-US" sz="1200" b="1" u="sng">
                <a:solidFill>
                  <a:schemeClr val="dk1"/>
                </a:solidFill>
                <a:latin typeface="Verdana"/>
                <a:ea typeface="Verdana"/>
                <a:cs typeface="Verdana"/>
                <a:sym typeface="Verdana"/>
                <a:hlinkClick r:id="rId3">
                  <a:extLst>
                    <a:ext uri="{A12FA001-AC4F-418D-AE19-62706E023703}">
                      <ahyp:hlinkClr xmlns:ahyp="http://schemas.microsoft.com/office/drawing/2018/hyperlinkcolor" val="tx"/>
                    </a:ext>
                  </a:extLst>
                </a:hlinkClick>
              </a:rPr>
              <a:t>website</a:t>
            </a:r>
            <a:r>
              <a:rPr lang="en-US" sz="1200" b="1">
                <a:solidFill>
                  <a:schemeClr val="dk1"/>
                </a:solidFill>
                <a:latin typeface="Verdana"/>
                <a:ea typeface="Verdana"/>
                <a:cs typeface="Verdana"/>
                <a:sym typeface="Verdana"/>
              </a:rPr>
              <a:t> for more information. Tri-Association Executive Director: Dr. Michael D. Adams, </a:t>
            </a:r>
            <a:r>
              <a:rPr lang="en-US" sz="1200" b="1" u="sng">
                <a:solidFill>
                  <a:schemeClr val="dk1"/>
                </a:solidFill>
                <a:latin typeface="Verdana"/>
                <a:ea typeface="Verdana"/>
                <a:cs typeface="Verdana"/>
                <a:sym typeface="Verdana"/>
                <a:hlinkClick r:id="rId4">
                  <a:extLst>
                    <a:ext uri="{A12FA001-AC4F-418D-AE19-62706E023703}">
                      <ahyp:hlinkClr xmlns:ahyp="http://schemas.microsoft.com/office/drawing/2018/hyperlinkcolor" val="tx"/>
                    </a:ext>
                  </a:extLst>
                </a:hlinkClick>
              </a:rPr>
              <a:t>mwadams@tri-association.org</a:t>
            </a:r>
            <a:r>
              <a:rPr lang="en-US" sz="1200" b="1">
                <a:solidFill>
                  <a:schemeClr val="dk1"/>
                </a:solidFill>
                <a:latin typeface="Verdana"/>
                <a:ea typeface="Verdana"/>
                <a:cs typeface="Verdana"/>
                <a:sym typeface="Verdana"/>
              </a:rPr>
              <a:t> </a:t>
            </a:r>
            <a:endParaRPr/>
          </a:p>
          <a:p>
            <a:pPr marL="0" marR="0" lvl="0" indent="0" algn="l" rtl="0">
              <a:spcBef>
                <a:spcPts val="0"/>
              </a:spcBef>
              <a:spcAft>
                <a:spcPts val="0"/>
              </a:spcAft>
              <a:buNone/>
            </a:pPr>
            <a:endParaRPr sz="1200">
              <a:solidFill>
                <a:schemeClr val="dk1"/>
              </a:solidFill>
              <a:latin typeface="Verdana"/>
              <a:ea typeface="Verdana"/>
              <a:cs typeface="Verdana"/>
              <a:sym typeface="Verdana"/>
            </a:endParaRPr>
          </a:p>
          <a:p>
            <a:pPr marL="285750" marR="0" lvl="0" indent="-209550" algn="l" rtl="0">
              <a:spcBef>
                <a:spcPts val="0"/>
              </a:spcBef>
              <a:spcAft>
                <a:spcPts val="0"/>
              </a:spcAft>
              <a:buClr>
                <a:schemeClr val="dk1"/>
              </a:buClr>
              <a:buSzPts val="1200"/>
              <a:buFont typeface="Arial"/>
              <a:buNone/>
            </a:pPr>
            <a:endParaRPr sz="1200" b="1">
              <a:solidFill>
                <a:srgbClr val="002060"/>
              </a:solidFill>
              <a:latin typeface="Verdana"/>
              <a:ea typeface="Verdana"/>
              <a:cs typeface="Verdana"/>
              <a:sym typeface="Verdana"/>
            </a:endParaRPr>
          </a:p>
        </p:txBody>
      </p:sp>
      <p:pic>
        <p:nvPicPr>
          <p:cNvPr id="110" name="Google Shape;110;p2" descr="Home - Tri-Association - Central, Latin and South America"/>
          <p:cNvPicPr preferRelativeResize="0"/>
          <p:nvPr/>
        </p:nvPicPr>
        <p:blipFill rotWithShape="1">
          <a:blip r:embed="rId5">
            <a:alphaModFix/>
          </a:blip>
          <a:srcRect/>
          <a:stretch/>
        </p:blipFill>
        <p:spPr>
          <a:xfrm>
            <a:off x="1601225" y="1364888"/>
            <a:ext cx="1911051" cy="2142469"/>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3"/>
          <p:cNvSpPr txBox="1"/>
          <p:nvPr/>
        </p:nvSpPr>
        <p:spPr>
          <a:xfrm>
            <a:off x="297483" y="555364"/>
            <a:ext cx="4518536" cy="707886"/>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000" b="1">
                <a:solidFill>
                  <a:srgbClr val="002060"/>
                </a:solidFill>
                <a:latin typeface="Verdana"/>
                <a:ea typeface="Verdana"/>
                <a:cs typeface="Verdana"/>
                <a:sym typeface="Verdana"/>
              </a:rPr>
              <a:t>AASCA </a:t>
            </a:r>
            <a:endParaRPr/>
          </a:p>
          <a:p>
            <a:pPr marL="0" marR="0" lvl="0" indent="0" algn="ctr" rtl="0">
              <a:spcBef>
                <a:spcPts val="0"/>
              </a:spcBef>
              <a:spcAft>
                <a:spcPts val="0"/>
              </a:spcAft>
              <a:buNone/>
            </a:pPr>
            <a:r>
              <a:rPr lang="en-US" sz="2000" b="1">
                <a:solidFill>
                  <a:srgbClr val="002060"/>
                </a:solidFill>
                <a:latin typeface="Verdana"/>
                <a:ea typeface="Verdana"/>
                <a:cs typeface="Verdana"/>
                <a:sym typeface="Verdana"/>
              </a:rPr>
              <a:t>School Membership Benefits</a:t>
            </a:r>
            <a:endParaRPr sz="2000" b="1">
              <a:solidFill>
                <a:srgbClr val="002060"/>
              </a:solidFill>
              <a:latin typeface="Verdana"/>
              <a:ea typeface="Verdana"/>
              <a:cs typeface="Verdana"/>
              <a:sym typeface="Verdana"/>
            </a:endParaRPr>
          </a:p>
        </p:txBody>
      </p:sp>
      <p:sp>
        <p:nvSpPr>
          <p:cNvPr id="116" name="Google Shape;116;p3"/>
          <p:cNvSpPr/>
          <p:nvPr/>
        </p:nvSpPr>
        <p:spPr>
          <a:xfrm>
            <a:off x="4992951" y="309967"/>
            <a:ext cx="523638" cy="6400800"/>
          </a:xfrm>
          <a:prstGeom prst="leftBrace">
            <a:avLst>
              <a:gd name="adj1" fmla="val 8333"/>
              <a:gd name="adj2" fmla="val 50000"/>
            </a:avLst>
          </a:prstGeom>
          <a:noFill/>
          <a:ln w="76200" cap="flat" cmpd="sng">
            <a:solidFill>
              <a:srgbClr val="FFC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Calibri"/>
              <a:ea typeface="Calibri"/>
              <a:cs typeface="Calibri"/>
              <a:sym typeface="Calibri"/>
            </a:endParaRPr>
          </a:p>
        </p:txBody>
      </p:sp>
      <p:pic>
        <p:nvPicPr>
          <p:cNvPr id="117" name="Google Shape;117;p3" descr="Ebsco Extravaganza | 365 McIlroy"/>
          <p:cNvPicPr preferRelativeResize="0"/>
          <p:nvPr/>
        </p:nvPicPr>
        <p:blipFill rotWithShape="1">
          <a:blip r:embed="rId4">
            <a:alphaModFix/>
          </a:blip>
          <a:srcRect/>
          <a:stretch/>
        </p:blipFill>
        <p:spPr>
          <a:xfrm>
            <a:off x="1511448" y="1340001"/>
            <a:ext cx="2090605" cy="2090605"/>
          </a:xfrm>
          <a:prstGeom prst="rect">
            <a:avLst/>
          </a:prstGeom>
          <a:noFill/>
          <a:ln>
            <a:noFill/>
          </a:ln>
        </p:spPr>
      </p:pic>
      <p:sp>
        <p:nvSpPr>
          <p:cNvPr id="118" name="Google Shape;118;p3"/>
          <p:cNvSpPr/>
          <p:nvPr/>
        </p:nvSpPr>
        <p:spPr>
          <a:xfrm>
            <a:off x="401646" y="3876689"/>
            <a:ext cx="4452376" cy="1015663"/>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1200">
                <a:solidFill>
                  <a:srgbClr val="2B837B"/>
                </a:solidFill>
                <a:latin typeface="Verdana"/>
                <a:ea typeface="Verdana"/>
                <a:cs typeface="Verdana"/>
                <a:sym typeface="Verdana"/>
              </a:rPr>
              <a:t>EBSCO is the leading provider of research databases,               e-journals, magazine subscriptions, eBooks and discovery service for academic libraries of all kinds.</a:t>
            </a:r>
            <a:endParaRPr/>
          </a:p>
          <a:p>
            <a:pPr marL="0" marR="0" lvl="0" indent="0" algn="just" rtl="0">
              <a:spcBef>
                <a:spcPts val="0"/>
              </a:spcBef>
              <a:spcAft>
                <a:spcPts val="0"/>
              </a:spcAft>
              <a:buNone/>
            </a:pPr>
            <a:r>
              <a:rPr lang="en-US" sz="1200">
                <a:solidFill>
                  <a:srgbClr val="2B837B"/>
                </a:solidFill>
                <a:latin typeface="Verdana"/>
                <a:ea typeface="Verdana"/>
                <a:cs typeface="Verdana"/>
                <a:sym typeface="Verdana"/>
              </a:rPr>
              <a:t>EBSCO contact information: </a:t>
            </a:r>
            <a:endParaRPr/>
          </a:p>
          <a:p>
            <a:pPr marL="0" marR="0" lvl="0" indent="0" algn="just" rtl="0">
              <a:spcBef>
                <a:spcPts val="0"/>
              </a:spcBef>
              <a:spcAft>
                <a:spcPts val="0"/>
              </a:spcAft>
              <a:buNone/>
            </a:pPr>
            <a:endParaRPr sz="1200">
              <a:solidFill>
                <a:srgbClr val="002060"/>
              </a:solidFill>
              <a:latin typeface="Verdana"/>
              <a:ea typeface="Verdana"/>
              <a:cs typeface="Verdana"/>
              <a:sym typeface="Verdana"/>
            </a:endParaRPr>
          </a:p>
        </p:txBody>
      </p:sp>
      <p:sp>
        <p:nvSpPr>
          <p:cNvPr id="119" name="Google Shape;119;p3"/>
          <p:cNvSpPr/>
          <p:nvPr/>
        </p:nvSpPr>
        <p:spPr>
          <a:xfrm>
            <a:off x="401646" y="3507357"/>
            <a:ext cx="2755563" cy="369332"/>
          </a:xfrm>
          <a:prstGeom prst="rect">
            <a:avLst/>
          </a:prstGeom>
          <a:noFill/>
          <a:ln>
            <a:noFill/>
          </a:ln>
        </p:spPr>
        <p:txBody>
          <a:bodyPr spcFirstLastPara="1" wrap="square" lIns="91425" tIns="45700" rIns="91425" bIns="45700" anchor="t" anchorCtr="0">
            <a:spAutoFit/>
          </a:bodyPr>
          <a:lstStyle/>
          <a:p>
            <a:pPr marL="285750" marR="0" lvl="0" indent="-285750" algn="l" rtl="0">
              <a:spcBef>
                <a:spcPts val="0"/>
              </a:spcBef>
              <a:spcAft>
                <a:spcPts val="0"/>
              </a:spcAft>
              <a:buClr>
                <a:srgbClr val="002060"/>
              </a:buClr>
              <a:buSzPts val="1800"/>
              <a:buFont typeface="Arial"/>
              <a:buChar char="•"/>
            </a:pPr>
            <a:r>
              <a:rPr lang="en-US" sz="1800" b="1">
                <a:solidFill>
                  <a:srgbClr val="002060"/>
                </a:solidFill>
                <a:latin typeface="Calibri"/>
                <a:ea typeface="Calibri"/>
                <a:cs typeface="Calibri"/>
                <a:sym typeface="Calibri"/>
              </a:rPr>
              <a:t>EBSCO Deluxe Database</a:t>
            </a:r>
            <a:endParaRPr sz="1800" b="1">
              <a:solidFill>
                <a:srgbClr val="002060"/>
              </a:solidFill>
              <a:latin typeface="Calibri"/>
              <a:ea typeface="Calibri"/>
              <a:cs typeface="Calibri"/>
              <a:sym typeface="Calibri"/>
            </a:endParaRPr>
          </a:p>
        </p:txBody>
      </p:sp>
      <p:sp>
        <p:nvSpPr>
          <p:cNvPr id="120" name="Google Shape;120;p3"/>
          <p:cNvSpPr/>
          <p:nvPr/>
        </p:nvSpPr>
        <p:spPr>
          <a:xfrm>
            <a:off x="5516589" y="468347"/>
            <a:ext cx="6412175" cy="4093428"/>
          </a:xfrm>
          <a:prstGeom prst="rect">
            <a:avLst/>
          </a:prstGeom>
          <a:solidFill>
            <a:srgbClr val="FFFFFF"/>
          </a:solidFill>
          <a:ln>
            <a:noFill/>
          </a:ln>
        </p:spPr>
        <p:txBody>
          <a:bodyPr spcFirstLastPara="1" wrap="square" lIns="91425" tIns="0" rIns="91425" bIns="0" anchor="ctr" anchorCtr="0">
            <a:spAutoFit/>
          </a:bodyPr>
          <a:lstStyle/>
          <a:p>
            <a:pPr marL="0" marR="0" lvl="0" indent="0" algn="l" rtl="0">
              <a:lnSpc>
                <a:spcPct val="100000"/>
              </a:lnSpc>
              <a:spcBef>
                <a:spcPts val="0"/>
              </a:spcBef>
              <a:spcAft>
                <a:spcPts val="0"/>
              </a:spcAft>
              <a:buClr>
                <a:srgbClr val="222222"/>
              </a:buClr>
              <a:buSzPts val="1400"/>
              <a:buFont typeface="Verdana"/>
              <a:buNone/>
            </a:pPr>
            <a:r>
              <a:rPr lang="en-US" sz="1400" b="0" i="0" u="none" strike="noStrike" cap="none">
                <a:solidFill>
                  <a:srgbClr val="222222"/>
                </a:solidFill>
                <a:latin typeface="Verdana"/>
                <a:ea typeface="Verdana"/>
                <a:cs typeface="Verdana"/>
                <a:sym typeface="Verdana"/>
              </a:rPr>
              <a:t>To access EBSCO resources use the </a:t>
            </a:r>
            <a:r>
              <a:rPr lang="en-US" sz="1400">
                <a:solidFill>
                  <a:srgbClr val="222222"/>
                </a:solidFill>
                <a:latin typeface="Verdana"/>
                <a:ea typeface="Verdana"/>
                <a:cs typeface="Verdana"/>
                <a:sym typeface="Verdana"/>
              </a:rPr>
              <a:t>following link:</a:t>
            </a:r>
            <a:endParaRPr/>
          </a:p>
          <a:p>
            <a:pPr marL="457200" marR="0" lvl="1" indent="-88900" algn="just" rtl="0">
              <a:spcBef>
                <a:spcPts val="0"/>
              </a:spcBef>
              <a:spcAft>
                <a:spcPts val="0"/>
              </a:spcAft>
              <a:buClr>
                <a:srgbClr val="1155CC"/>
              </a:buClr>
              <a:buSzPts val="1400"/>
              <a:buFont typeface="Verdana"/>
              <a:buChar char="•"/>
            </a:pPr>
            <a:r>
              <a:rPr lang="en-US" sz="1400" b="0" i="0" u="sng" strike="noStrike" cap="none">
                <a:solidFill>
                  <a:srgbClr val="1155CC"/>
                </a:solidFill>
                <a:latin typeface="Verdana"/>
                <a:ea typeface="Verdana"/>
                <a:cs typeface="Verdana"/>
                <a:sym typeface="Verdana"/>
                <a:hlinkClick r:id="rId5">
                  <a:extLst>
                    <a:ext uri="{A12FA001-AC4F-418D-AE19-62706E023703}">
                      <ahyp:hlinkClr xmlns:ahyp="http://schemas.microsoft.com/office/drawing/2018/hyperlinkcolor" val="tx"/>
                    </a:ext>
                  </a:extLst>
                </a:hlinkClick>
              </a:rPr>
              <a:t>https://search.ebscohost.com/login.aspx?authtype=ip,uid&amp;custid=ns004835&amp;groupid=main</a:t>
            </a:r>
            <a:endParaRPr sz="1400" b="0" i="0" u="none" strike="noStrike" cap="none">
              <a:solidFill>
                <a:srgbClr val="1155CC"/>
              </a:solidFill>
              <a:latin typeface="Verdana"/>
              <a:ea typeface="Verdana"/>
              <a:cs typeface="Verdana"/>
              <a:sym typeface="Verdana"/>
            </a:endParaRPr>
          </a:p>
          <a:p>
            <a:pPr marL="457200" marR="0" lvl="1" indent="0" algn="just" rtl="0">
              <a:spcBef>
                <a:spcPts val="0"/>
              </a:spcBef>
              <a:spcAft>
                <a:spcPts val="0"/>
              </a:spcAft>
              <a:buNone/>
            </a:pPr>
            <a:endParaRPr sz="1400" b="0" i="0" u="none" strike="noStrike" cap="none">
              <a:solidFill>
                <a:srgbClr val="222222"/>
              </a:solidFill>
              <a:latin typeface="Verdana"/>
              <a:ea typeface="Verdana"/>
              <a:cs typeface="Verdana"/>
              <a:sym typeface="Verdana"/>
            </a:endParaRPr>
          </a:p>
          <a:p>
            <a:pPr marL="0" marR="0" lvl="0" indent="-88900" algn="just" rtl="0">
              <a:lnSpc>
                <a:spcPct val="100000"/>
              </a:lnSpc>
              <a:spcBef>
                <a:spcPts val="0"/>
              </a:spcBef>
              <a:spcAft>
                <a:spcPts val="0"/>
              </a:spcAft>
              <a:buClr>
                <a:srgbClr val="222222"/>
              </a:buClr>
              <a:buSzPts val="1400"/>
              <a:buFont typeface="Verdana"/>
              <a:buChar char="•"/>
            </a:pPr>
            <a:r>
              <a:rPr lang="en-US" sz="1400" b="0" i="0" u="none" strike="noStrike" cap="none">
                <a:solidFill>
                  <a:srgbClr val="222222"/>
                </a:solidFill>
                <a:latin typeface="Verdana"/>
                <a:ea typeface="Verdana"/>
                <a:cs typeface="Verdana"/>
                <a:sym typeface="Verdana"/>
              </a:rPr>
              <a:t>Username:  You need </a:t>
            </a:r>
            <a:r>
              <a:rPr lang="en-US" sz="1400">
                <a:solidFill>
                  <a:srgbClr val="222222"/>
                </a:solidFill>
                <a:latin typeface="Verdana"/>
                <a:ea typeface="Verdana"/>
                <a:cs typeface="Verdana"/>
                <a:sym typeface="Verdana"/>
              </a:rPr>
              <a:t>your school username</a:t>
            </a:r>
            <a:endParaRPr/>
          </a:p>
          <a:p>
            <a:pPr marL="0" marR="0" lvl="0" indent="-88900" algn="just" rtl="0">
              <a:lnSpc>
                <a:spcPct val="100000"/>
              </a:lnSpc>
              <a:spcBef>
                <a:spcPts val="0"/>
              </a:spcBef>
              <a:spcAft>
                <a:spcPts val="0"/>
              </a:spcAft>
              <a:buClr>
                <a:srgbClr val="222222"/>
              </a:buClr>
              <a:buSzPts val="1400"/>
              <a:buFont typeface="Verdana"/>
              <a:buChar char="•"/>
            </a:pPr>
            <a:r>
              <a:rPr lang="en-US" sz="1400" b="0" i="0" u="none" strike="noStrike" cap="none">
                <a:solidFill>
                  <a:srgbClr val="222222"/>
                </a:solidFill>
                <a:latin typeface="Verdana"/>
                <a:ea typeface="Verdana"/>
                <a:cs typeface="Verdana"/>
                <a:sym typeface="Verdana"/>
              </a:rPr>
              <a:t>Password:   You need your schoo</a:t>
            </a:r>
            <a:r>
              <a:rPr lang="en-US" sz="1400">
                <a:solidFill>
                  <a:srgbClr val="222222"/>
                </a:solidFill>
                <a:latin typeface="Verdana"/>
                <a:ea typeface="Verdana"/>
                <a:cs typeface="Verdana"/>
                <a:sym typeface="Verdana"/>
              </a:rPr>
              <a:t>l password</a:t>
            </a:r>
            <a:endParaRPr/>
          </a:p>
          <a:p>
            <a:pPr marL="0" marR="0" lvl="0" indent="0" algn="just" rtl="0">
              <a:spcBef>
                <a:spcPts val="0"/>
              </a:spcBef>
              <a:spcAft>
                <a:spcPts val="0"/>
              </a:spcAft>
              <a:buNone/>
            </a:pPr>
            <a:r>
              <a:rPr lang="en-US" sz="1400" b="0" i="0" u="none" strike="noStrike" cap="none">
                <a:solidFill>
                  <a:srgbClr val="222222"/>
                </a:solidFill>
                <a:latin typeface="Verdana"/>
                <a:ea typeface="Verdana"/>
                <a:cs typeface="Verdana"/>
                <a:sym typeface="Verdana"/>
              </a:rPr>
              <a:t>You can contact:</a:t>
            </a:r>
            <a:endParaRPr/>
          </a:p>
          <a:p>
            <a:pPr marL="0" marR="0" lvl="0" indent="0" algn="just" rtl="0">
              <a:spcBef>
                <a:spcPts val="0"/>
              </a:spcBef>
              <a:spcAft>
                <a:spcPts val="0"/>
              </a:spcAft>
              <a:buNone/>
            </a:pPr>
            <a:r>
              <a:rPr lang="en-US" sz="1400" b="1">
                <a:solidFill>
                  <a:srgbClr val="222222"/>
                </a:solidFill>
                <a:latin typeface="Verdana"/>
                <a:ea typeface="Verdana"/>
                <a:cs typeface="Verdana"/>
                <a:sym typeface="Verdana"/>
              </a:rPr>
              <a:t>Contact info: Luis Lagares –Account Executive for Guatemala, Honduras &amp; Nicaragua</a:t>
            </a:r>
            <a:r>
              <a:rPr lang="en-US" sz="1400">
                <a:solidFill>
                  <a:srgbClr val="222222"/>
                </a:solidFill>
                <a:latin typeface="Verdana"/>
                <a:ea typeface="Verdana"/>
                <a:cs typeface="Verdana"/>
                <a:sym typeface="Verdana"/>
              </a:rPr>
              <a:t>: </a:t>
            </a:r>
            <a:r>
              <a:rPr lang="en-US" sz="1400" u="sng">
                <a:solidFill>
                  <a:srgbClr val="222222"/>
                </a:solidFill>
                <a:latin typeface="Verdana"/>
                <a:ea typeface="Verdana"/>
                <a:cs typeface="Verdana"/>
                <a:sym typeface="Verdana"/>
                <a:hlinkClick r:id="rId6">
                  <a:extLst>
                    <a:ext uri="{A12FA001-AC4F-418D-AE19-62706E023703}">
                      <ahyp:hlinkClr xmlns:ahyp="http://schemas.microsoft.com/office/drawing/2018/hyperlinkcolor" val="tx"/>
                    </a:ext>
                  </a:extLst>
                </a:hlinkClick>
              </a:rPr>
              <a:t>llagares@ebsco.com</a:t>
            </a:r>
            <a:endParaRPr sz="1400">
              <a:solidFill>
                <a:srgbClr val="222222"/>
              </a:solidFill>
              <a:latin typeface="Verdana"/>
              <a:ea typeface="Verdana"/>
              <a:cs typeface="Verdana"/>
              <a:sym typeface="Verdana"/>
            </a:endParaRPr>
          </a:p>
          <a:p>
            <a:pPr marL="0" marR="0" lvl="0" indent="0" algn="just" rtl="0">
              <a:spcBef>
                <a:spcPts val="0"/>
              </a:spcBef>
              <a:spcAft>
                <a:spcPts val="0"/>
              </a:spcAft>
              <a:buNone/>
            </a:pPr>
            <a:r>
              <a:rPr lang="en-US" sz="1400">
                <a:solidFill>
                  <a:srgbClr val="222222"/>
                </a:solidFill>
                <a:latin typeface="Verdana"/>
                <a:ea typeface="Verdana"/>
                <a:cs typeface="Verdana"/>
                <a:sym typeface="Verdana"/>
              </a:rPr>
              <a:t> </a:t>
            </a:r>
            <a:endParaRPr/>
          </a:p>
          <a:p>
            <a:pPr marL="0" marR="0" lvl="0" indent="0" algn="just" rtl="0">
              <a:lnSpc>
                <a:spcPct val="100000"/>
              </a:lnSpc>
              <a:spcBef>
                <a:spcPts val="0"/>
              </a:spcBef>
              <a:spcAft>
                <a:spcPts val="0"/>
              </a:spcAft>
              <a:buClr>
                <a:srgbClr val="222222"/>
              </a:buClr>
              <a:buSzPts val="1400"/>
              <a:buFont typeface="Verdana"/>
              <a:buNone/>
            </a:pPr>
            <a:r>
              <a:rPr lang="en-US" sz="1400">
                <a:solidFill>
                  <a:srgbClr val="222222"/>
                </a:solidFill>
                <a:latin typeface="Verdana"/>
                <a:ea typeface="Verdana"/>
                <a:cs typeface="Verdana"/>
                <a:sym typeface="Verdana"/>
              </a:rPr>
              <a:t>The above link can be posted in the Library website and provide easy access to EBSCO resources.</a:t>
            </a:r>
            <a:endParaRPr/>
          </a:p>
          <a:p>
            <a:pPr marL="0" marR="0" lvl="0" indent="0" algn="just" rtl="0">
              <a:lnSpc>
                <a:spcPct val="100000"/>
              </a:lnSpc>
              <a:spcBef>
                <a:spcPts val="0"/>
              </a:spcBef>
              <a:spcAft>
                <a:spcPts val="0"/>
              </a:spcAft>
              <a:buClr>
                <a:srgbClr val="222222"/>
              </a:buClr>
              <a:buSzPts val="1400"/>
              <a:buFont typeface="Verdana"/>
              <a:buNone/>
            </a:pPr>
            <a:r>
              <a:rPr lang="en-US" sz="1400" b="0" i="0" u="none" strike="noStrike" cap="none">
                <a:solidFill>
                  <a:srgbClr val="222222"/>
                </a:solidFill>
                <a:latin typeface="Verdana"/>
                <a:ea typeface="Verdana"/>
                <a:cs typeface="Verdana"/>
                <a:sym typeface="Verdana"/>
              </a:rPr>
              <a:t>Faculty members hace access to online training for Explora:</a:t>
            </a:r>
            <a:endParaRPr/>
          </a:p>
          <a:p>
            <a:pPr marL="457200" marR="0" lvl="1" indent="-285750" algn="just" rtl="0">
              <a:spcBef>
                <a:spcPts val="0"/>
              </a:spcBef>
              <a:spcAft>
                <a:spcPts val="0"/>
              </a:spcAft>
              <a:buClr>
                <a:srgbClr val="1155CC"/>
              </a:buClr>
              <a:buSzPts val="1400"/>
              <a:buFont typeface="Verdana"/>
              <a:buChar char="•"/>
            </a:pPr>
            <a:r>
              <a:rPr lang="en-US" sz="1400" b="0" i="0" u="sng" strike="noStrike" cap="none">
                <a:solidFill>
                  <a:srgbClr val="1155CC"/>
                </a:solidFill>
                <a:latin typeface="Verdana"/>
                <a:ea typeface="Verdana"/>
                <a:cs typeface="Verdana"/>
                <a:sym typeface="Verdana"/>
                <a:hlinkClick r:id="rId7">
                  <a:extLst>
                    <a:ext uri="{A12FA001-AC4F-418D-AE19-62706E023703}">
                      <ahyp:hlinkClr xmlns:ahyp="http://schemas.microsoft.com/office/drawing/2018/hyperlinkcolor" val="tx"/>
                    </a:ext>
                  </a:extLst>
                </a:hlinkClick>
              </a:rPr>
              <a:t>Explora para Bibliotecas Publicas, de Escuela Primaria, Secundaria</a:t>
            </a:r>
            <a:endParaRPr sz="1400" b="0" i="0" u="none" strike="noStrike" cap="none">
              <a:solidFill>
                <a:srgbClr val="1155CC"/>
              </a:solidFill>
              <a:latin typeface="Verdana"/>
              <a:ea typeface="Verdana"/>
              <a:cs typeface="Verdana"/>
              <a:sym typeface="Verdana"/>
            </a:endParaRPr>
          </a:p>
          <a:p>
            <a:pPr marL="0" marR="0" lvl="0" indent="0" algn="just" rtl="0">
              <a:lnSpc>
                <a:spcPct val="100000"/>
              </a:lnSpc>
              <a:spcBef>
                <a:spcPts val="0"/>
              </a:spcBef>
              <a:spcAft>
                <a:spcPts val="0"/>
              </a:spcAft>
              <a:buNone/>
            </a:pPr>
            <a:r>
              <a:rPr lang="en-US" sz="1400" b="1" i="1" u="none" strike="noStrike" cap="none">
                <a:solidFill>
                  <a:srgbClr val="222222"/>
                </a:solidFill>
                <a:latin typeface="Verdana"/>
                <a:ea typeface="Verdana"/>
                <a:cs typeface="Verdana"/>
                <a:sym typeface="Verdana"/>
              </a:rPr>
              <a:t>Next Training:</a:t>
            </a:r>
            <a:endParaRPr/>
          </a:p>
          <a:p>
            <a:pPr marL="285750" marR="0" lvl="0" indent="-285750" algn="just" rtl="0">
              <a:lnSpc>
                <a:spcPct val="100000"/>
              </a:lnSpc>
              <a:spcBef>
                <a:spcPts val="0"/>
              </a:spcBef>
              <a:spcAft>
                <a:spcPts val="0"/>
              </a:spcAft>
              <a:buClr>
                <a:srgbClr val="222222"/>
              </a:buClr>
              <a:buSzPts val="1400"/>
              <a:buFont typeface="Arial"/>
              <a:buChar char="•"/>
            </a:pPr>
            <a:r>
              <a:rPr lang="en-US" sz="1400" b="1" i="1">
                <a:solidFill>
                  <a:srgbClr val="222222"/>
                </a:solidFill>
                <a:latin typeface="Verdana"/>
                <a:ea typeface="Verdana"/>
                <a:cs typeface="Verdana"/>
                <a:sym typeface="Verdana"/>
              </a:rPr>
              <a:t>December 14, 2021</a:t>
            </a:r>
            <a:endParaRPr/>
          </a:p>
          <a:p>
            <a:pPr marL="285750" marR="0" lvl="0" indent="-285750" algn="just" rtl="0">
              <a:lnSpc>
                <a:spcPct val="100000"/>
              </a:lnSpc>
              <a:spcBef>
                <a:spcPts val="0"/>
              </a:spcBef>
              <a:spcAft>
                <a:spcPts val="0"/>
              </a:spcAft>
              <a:buClr>
                <a:srgbClr val="222222"/>
              </a:buClr>
              <a:buSzPts val="1400"/>
              <a:buFont typeface="Arial"/>
              <a:buChar char="•"/>
            </a:pPr>
            <a:r>
              <a:rPr lang="en-US" sz="1400" b="1" i="1">
                <a:solidFill>
                  <a:srgbClr val="222222"/>
                </a:solidFill>
                <a:latin typeface="Verdana"/>
                <a:ea typeface="Verdana"/>
                <a:cs typeface="Verdana"/>
                <a:sym typeface="Verdana"/>
              </a:rPr>
              <a:t>10:00 .m. (Costa Rica time)</a:t>
            </a:r>
            <a:endParaRPr/>
          </a:p>
          <a:p>
            <a:pPr marL="0" marR="0" lvl="0" indent="0" algn="l" rtl="0">
              <a:lnSpc>
                <a:spcPct val="100000"/>
              </a:lnSpc>
              <a:spcBef>
                <a:spcPts val="0"/>
              </a:spcBef>
              <a:spcAft>
                <a:spcPts val="0"/>
              </a:spcAft>
              <a:buNone/>
            </a:pPr>
            <a:endParaRPr sz="1400" b="0" i="0" u="none" strike="noStrike" cap="none">
              <a:solidFill>
                <a:schemeClr val="dk1"/>
              </a:solidFill>
              <a:latin typeface="Verdana"/>
              <a:ea typeface="Verdana"/>
              <a:cs typeface="Verdana"/>
              <a:sym typeface="Verdana"/>
            </a:endParaRPr>
          </a:p>
        </p:txBody>
      </p:sp>
      <p:graphicFrame>
        <p:nvGraphicFramePr>
          <p:cNvPr id="121" name="Google Shape;121;p3"/>
          <p:cNvGraphicFramePr/>
          <p:nvPr/>
        </p:nvGraphicFramePr>
        <p:xfrm>
          <a:off x="8722676" y="3892241"/>
          <a:ext cx="3085996" cy="2621093"/>
        </p:xfrm>
        <a:graphic>
          <a:graphicData uri="http://schemas.openxmlformats.org/presentationml/2006/ole">
            <mc:AlternateContent xmlns:mc="http://schemas.openxmlformats.org/markup-compatibility/2006">
              <mc:Choice xmlns:v="urn:schemas-microsoft-com:vml" Requires="v">
                <p:oleObj spid="_x0000_s2051" r:id="rId8" imgW="3085996" imgH="2621093" progId="Paint.Picture">
                  <p:embed/>
                </p:oleObj>
              </mc:Choice>
              <mc:Fallback>
                <p:oleObj r:id="rId8" imgW="3085996" imgH="2621093" progId="Paint.Picture">
                  <p:embed/>
                  <p:pic>
                    <p:nvPicPr>
                      <p:cNvPr id="121" name="Google Shape;121;p3"/>
                      <p:cNvPicPr preferRelativeResize="0"/>
                      <p:nvPr/>
                    </p:nvPicPr>
                    <p:blipFill rotWithShape="1">
                      <a:blip r:embed="rId9">
                        <a:alphaModFix/>
                      </a:blip>
                      <a:srcRect/>
                      <a:stretch/>
                    </p:blipFill>
                    <p:spPr>
                      <a:xfrm>
                        <a:off x="8722676" y="3892241"/>
                        <a:ext cx="3085996" cy="2621093"/>
                      </a:xfrm>
                      <a:prstGeom prst="rect">
                        <a:avLst/>
                      </a:prstGeom>
                      <a:noFill/>
                      <a:ln w="57150" cap="flat" cmpd="sng">
                        <a:solidFill>
                          <a:srgbClr val="FFC000"/>
                        </a:solidFill>
                        <a:prstDash val="solid"/>
                        <a:round/>
                        <a:headEnd type="none" w="sm" len="sm"/>
                        <a:tailEnd type="none" w="sm" len="sm"/>
                      </a:ln>
                    </p:spPr>
                  </p:pic>
                </p:oleObj>
              </mc:Fallback>
            </mc:AlternateContent>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4"/>
          <p:cNvSpPr/>
          <p:nvPr/>
        </p:nvSpPr>
        <p:spPr>
          <a:xfrm>
            <a:off x="1616344" y="254548"/>
            <a:ext cx="523638" cy="6400800"/>
          </a:xfrm>
          <a:prstGeom prst="leftBrace">
            <a:avLst>
              <a:gd name="adj1" fmla="val 8333"/>
              <a:gd name="adj2" fmla="val 50000"/>
            </a:avLst>
          </a:prstGeom>
          <a:noFill/>
          <a:ln w="76200" cap="flat" cmpd="sng">
            <a:solidFill>
              <a:srgbClr val="FFC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Calibri"/>
              <a:ea typeface="Calibri"/>
              <a:cs typeface="Calibri"/>
              <a:sym typeface="Calibri"/>
            </a:endParaRPr>
          </a:p>
        </p:txBody>
      </p:sp>
      <p:pic>
        <p:nvPicPr>
          <p:cNvPr id="127" name="Google Shape;127;p4" descr="Ebsco Extravaganza | 365 McIlroy"/>
          <p:cNvPicPr preferRelativeResize="0"/>
          <p:nvPr/>
        </p:nvPicPr>
        <p:blipFill rotWithShape="1">
          <a:blip r:embed="rId3">
            <a:alphaModFix/>
          </a:blip>
          <a:srcRect/>
          <a:stretch/>
        </p:blipFill>
        <p:spPr>
          <a:xfrm>
            <a:off x="199627" y="2832731"/>
            <a:ext cx="1355269" cy="1355269"/>
          </a:xfrm>
          <a:prstGeom prst="rect">
            <a:avLst/>
          </a:prstGeom>
          <a:noFill/>
          <a:ln>
            <a:noFill/>
          </a:ln>
        </p:spPr>
      </p:pic>
      <p:sp>
        <p:nvSpPr>
          <p:cNvPr id="128" name="Google Shape;128;p4"/>
          <p:cNvSpPr/>
          <p:nvPr/>
        </p:nvSpPr>
        <p:spPr>
          <a:xfrm>
            <a:off x="1911927" y="309966"/>
            <a:ext cx="10127673" cy="6555641"/>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1200" b="1">
                <a:solidFill>
                  <a:srgbClr val="40424E"/>
                </a:solidFill>
                <a:latin typeface="Verdana"/>
                <a:ea typeface="Verdana"/>
                <a:cs typeface="Verdana"/>
                <a:sym typeface="Verdana"/>
              </a:rPr>
              <a:t>Ultra Online Package (for high school students): </a:t>
            </a:r>
            <a:r>
              <a:rPr lang="en-US" sz="1200">
                <a:solidFill>
                  <a:srgbClr val="40424E"/>
                </a:solidFill>
                <a:latin typeface="Verdana"/>
                <a:ea typeface="Verdana"/>
                <a:cs typeface="Verdana"/>
                <a:sym typeface="Verdana"/>
              </a:rPr>
              <a:t>Consisting of six databases, the </a:t>
            </a:r>
            <a:r>
              <a:rPr lang="en-US" sz="1200" i="1">
                <a:solidFill>
                  <a:srgbClr val="40424E"/>
                </a:solidFill>
                <a:latin typeface="Verdana"/>
                <a:ea typeface="Verdana"/>
                <a:cs typeface="Verdana"/>
                <a:sym typeface="Verdana"/>
              </a:rPr>
              <a:t>Ultra Online Package™</a:t>
            </a:r>
            <a:r>
              <a:rPr lang="en-US" sz="1200">
                <a:solidFill>
                  <a:srgbClr val="40424E"/>
                </a:solidFill>
                <a:latin typeface="Verdana"/>
                <a:ea typeface="Verdana"/>
                <a:cs typeface="Verdana"/>
                <a:sym typeface="Verdana"/>
              </a:rPr>
              <a:t> offers a comprehensive collection of full-text reference resources available for secondary schools. This full-text package contains databases designed not only for students, but also for educators. This package provides access to the following:</a:t>
            </a:r>
            <a:endParaRPr/>
          </a:p>
          <a:p>
            <a:pPr marL="0" marR="0" lvl="0" indent="0" algn="just" rtl="0">
              <a:spcBef>
                <a:spcPts val="0"/>
              </a:spcBef>
              <a:spcAft>
                <a:spcPts val="0"/>
              </a:spcAft>
              <a:buNone/>
            </a:pPr>
            <a:r>
              <a:rPr lang="en-US" sz="1200" b="1">
                <a:solidFill>
                  <a:srgbClr val="40424E"/>
                </a:solidFill>
                <a:latin typeface="Verdana"/>
                <a:ea typeface="Verdana"/>
                <a:cs typeface="Verdana"/>
                <a:sym typeface="Verdana"/>
              </a:rPr>
              <a:t>1.</a:t>
            </a:r>
            <a:r>
              <a:rPr lang="en-US" sz="1200">
                <a:solidFill>
                  <a:srgbClr val="40424E"/>
                </a:solidFill>
                <a:latin typeface="Verdana"/>
                <a:ea typeface="Verdana"/>
                <a:cs typeface="Verdana"/>
                <a:sym typeface="Verdana"/>
              </a:rPr>
              <a:t> </a:t>
            </a:r>
            <a:r>
              <a:rPr lang="en-US" sz="1200" b="1">
                <a:solidFill>
                  <a:srgbClr val="40424E"/>
                </a:solidFill>
                <a:latin typeface="Verdana"/>
                <a:ea typeface="Verdana"/>
                <a:cs typeface="Verdana"/>
                <a:sym typeface="Verdana"/>
              </a:rPr>
              <a:t>Professional Development Collection: </a:t>
            </a:r>
            <a:r>
              <a:rPr lang="en-US" sz="1200">
                <a:solidFill>
                  <a:srgbClr val="40424E"/>
                </a:solidFill>
                <a:latin typeface="Verdana"/>
                <a:ea typeface="Verdana"/>
                <a:cs typeface="Verdana"/>
                <a:sym typeface="Verdana"/>
              </a:rPr>
              <a:t>This is the most comprehensive and most valuable collection of full-text education journals in the world. </a:t>
            </a:r>
            <a:r>
              <a:rPr lang="en-US" sz="1200" i="1">
                <a:solidFill>
                  <a:srgbClr val="40424E"/>
                </a:solidFill>
                <a:latin typeface="Verdana"/>
                <a:ea typeface="Verdana"/>
                <a:cs typeface="Verdana"/>
                <a:sym typeface="Verdana"/>
              </a:rPr>
              <a:t>Professional Development Collection™</a:t>
            </a:r>
            <a:r>
              <a:rPr lang="en-US" sz="1200">
                <a:solidFill>
                  <a:srgbClr val="40424E"/>
                </a:solidFill>
                <a:latin typeface="Verdana"/>
                <a:ea typeface="Verdana"/>
                <a:cs typeface="Verdana"/>
                <a:sym typeface="Verdana"/>
              </a:rPr>
              <a:t> includes full text for the highest quality education journals.</a:t>
            </a:r>
            <a:endParaRPr/>
          </a:p>
          <a:p>
            <a:pPr marL="0" marR="0" lvl="0" indent="0" algn="just" rtl="0">
              <a:spcBef>
                <a:spcPts val="0"/>
              </a:spcBef>
              <a:spcAft>
                <a:spcPts val="0"/>
              </a:spcAft>
              <a:buNone/>
            </a:pPr>
            <a:r>
              <a:rPr lang="en-US" sz="1200" b="1">
                <a:solidFill>
                  <a:srgbClr val="40424E"/>
                </a:solidFill>
                <a:latin typeface="Verdana"/>
                <a:ea typeface="Verdana"/>
                <a:cs typeface="Verdana"/>
                <a:sym typeface="Verdana"/>
              </a:rPr>
              <a:t>2. </a:t>
            </a:r>
            <a:r>
              <a:rPr lang="en-US" sz="1200">
                <a:solidFill>
                  <a:srgbClr val="40424E"/>
                </a:solidFill>
                <a:latin typeface="Verdana"/>
                <a:ea typeface="Verdana"/>
                <a:cs typeface="Verdana"/>
                <a:sym typeface="Verdana"/>
              </a:rPr>
              <a:t> </a:t>
            </a:r>
            <a:r>
              <a:rPr lang="en-US" sz="1200" b="1" i="1">
                <a:solidFill>
                  <a:srgbClr val="40424E"/>
                </a:solidFill>
                <a:latin typeface="Verdana"/>
                <a:ea typeface="Verdana"/>
                <a:cs typeface="Verdana"/>
                <a:sym typeface="Verdana"/>
              </a:rPr>
              <a:t>ERIC</a:t>
            </a:r>
            <a:r>
              <a:rPr lang="en-US" sz="1200" b="1" i="1" baseline="30000">
                <a:solidFill>
                  <a:srgbClr val="40424E"/>
                </a:solidFill>
                <a:latin typeface="Verdana"/>
                <a:ea typeface="Verdana"/>
                <a:cs typeface="Verdana"/>
                <a:sym typeface="Verdana"/>
              </a:rPr>
              <a:t>®</a:t>
            </a:r>
            <a:r>
              <a:rPr lang="en-US" sz="1200" i="1">
                <a:solidFill>
                  <a:srgbClr val="40424E"/>
                </a:solidFill>
                <a:latin typeface="Verdana"/>
                <a:ea typeface="Verdana"/>
                <a:cs typeface="Verdana"/>
                <a:sym typeface="Verdana"/>
              </a:rPr>
              <a:t>ERIC</a:t>
            </a:r>
            <a:r>
              <a:rPr lang="en-US" sz="1200" i="1" baseline="30000">
                <a:solidFill>
                  <a:srgbClr val="40424E"/>
                </a:solidFill>
                <a:latin typeface="Verdana"/>
                <a:ea typeface="Verdana"/>
                <a:cs typeface="Verdana"/>
                <a:sym typeface="Verdana"/>
              </a:rPr>
              <a:t>®</a:t>
            </a:r>
            <a:r>
              <a:rPr lang="en-US" sz="1200">
                <a:solidFill>
                  <a:srgbClr val="40424E"/>
                </a:solidFill>
                <a:latin typeface="Verdana"/>
                <a:ea typeface="Verdana"/>
                <a:cs typeface="Verdana"/>
                <a:sym typeface="Verdana"/>
              </a:rPr>
              <a:t>, the Education Resource Information Center, provides access to education literature and resources. The database provides access to information from journals included in the </a:t>
            </a:r>
            <a:r>
              <a:rPr lang="en-US" sz="1200" i="1">
                <a:solidFill>
                  <a:srgbClr val="40424E"/>
                </a:solidFill>
                <a:latin typeface="Verdana"/>
                <a:ea typeface="Verdana"/>
                <a:cs typeface="Verdana"/>
                <a:sym typeface="Verdana"/>
              </a:rPr>
              <a:t>Current Index of Journals in Education</a:t>
            </a:r>
            <a:r>
              <a:rPr lang="en-US" sz="1200">
                <a:solidFill>
                  <a:srgbClr val="40424E"/>
                </a:solidFill>
                <a:latin typeface="Verdana"/>
                <a:ea typeface="Verdana"/>
                <a:cs typeface="Verdana"/>
                <a:sym typeface="Verdana"/>
              </a:rPr>
              <a:t> and </a:t>
            </a:r>
            <a:r>
              <a:rPr lang="en-US" sz="1200" i="1">
                <a:solidFill>
                  <a:srgbClr val="40424E"/>
                </a:solidFill>
                <a:latin typeface="Verdana"/>
                <a:ea typeface="Verdana"/>
                <a:cs typeface="Verdana"/>
                <a:sym typeface="Verdana"/>
              </a:rPr>
              <a:t>Resources in Education Index</a:t>
            </a:r>
            <a:r>
              <a:rPr lang="en-US" sz="1200">
                <a:solidFill>
                  <a:srgbClr val="40424E"/>
                </a:solidFill>
                <a:latin typeface="Verdana"/>
                <a:ea typeface="Verdana"/>
                <a:cs typeface="Verdana"/>
                <a:sym typeface="Verdana"/>
              </a:rPr>
              <a:t>.</a:t>
            </a:r>
            <a:endParaRPr/>
          </a:p>
          <a:p>
            <a:pPr marL="0" marR="0" lvl="0" indent="0" algn="just" rtl="0">
              <a:spcBef>
                <a:spcPts val="0"/>
              </a:spcBef>
              <a:spcAft>
                <a:spcPts val="0"/>
              </a:spcAft>
              <a:buNone/>
            </a:pPr>
            <a:r>
              <a:rPr lang="en-US" sz="1200" b="1">
                <a:solidFill>
                  <a:srgbClr val="40424E"/>
                </a:solidFill>
                <a:latin typeface="Verdana"/>
                <a:ea typeface="Verdana"/>
                <a:cs typeface="Verdana"/>
                <a:sym typeface="Verdana"/>
              </a:rPr>
              <a:t>3.</a:t>
            </a:r>
            <a:r>
              <a:rPr lang="en-US" sz="1200">
                <a:solidFill>
                  <a:srgbClr val="40424E"/>
                </a:solidFill>
                <a:latin typeface="Verdana"/>
                <a:ea typeface="Verdana"/>
                <a:cs typeface="Verdana"/>
                <a:sym typeface="Verdana"/>
              </a:rPr>
              <a:t> </a:t>
            </a:r>
            <a:r>
              <a:rPr lang="en-US" sz="1200" b="1">
                <a:solidFill>
                  <a:srgbClr val="40424E"/>
                </a:solidFill>
                <a:latin typeface="Verdana"/>
                <a:ea typeface="Verdana"/>
                <a:cs typeface="Verdana"/>
                <a:sym typeface="Verdana"/>
              </a:rPr>
              <a:t>MAS Ultra – School Edition: </a:t>
            </a:r>
            <a:r>
              <a:rPr lang="en-US" sz="1200">
                <a:solidFill>
                  <a:srgbClr val="40424E"/>
                </a:solidFill>
                <a:latin typeface="Verdana"/>
                <a:ea typeface="Verdana"/>
                <a:cs typeface="Verdana"/>
                <a:sym typeface="Verdana"/>
              </a:rPr>
              <a:t>This comprehensive database, designed specifically for high school libraries, contains full text from the most popular high school magazines. Full text is also available for biographies, primary source documents and reference books.</a:t>
            </a:r>
            <a:endParaRPr/>
          </a:p>
          <a:p>
            <a:pPr marL="0" marR="0" lvl="0" indent="0" algn="just" rtl="0">
              <a:spcBef>
                <a:spcPts val="0"/>
              </a:spcBef>
              <a:spcAft>
                <a:spcPts val="0"/>
              </a:spcAft>
              <a:buNone/>
            </a:pPr>
            <a:r>
              <a:rPr lang="en-US" sz="1200" b="1">
                <a:solidFill>
                  <a:srgbClr val="40424E"/>
                </a:solidFill>
                <a:latin typeface="Verdana"/>
                <a:ea typeface="Verdana"/>
                <a:cs typeface="Verdana"/>
                <a:sym typeface="Verdana"/>
              </a:rPr>
              <a:t>4.</a:t>
            </a:r>
            <a:r>
              <a:rPr lang="en-US" sz="1200">
                <a:solidFill>
                  <a:srgbClr val="40424E"/>
                </a:solidFill>
                <a:latin typeface="Verdana"/>
                <a:ea typeface="Verdana"/>
                <a:cs typeface="Verdana"/>
                <a:sym typeface="Verdana"/>
              </a:rPr>
              <a:t> </a:t>
            </a:r>
            <a:r>
              <a:rPr lang="en-US" sz="1200" b="1">
                <a:solidFill>
                  <a:srgbClr val="40424E"/>
                </a:solidFill>
                <a:latin typeface="Verdana"/>
                <a:ea typeface="Verdana"/>
                <a:cs typeface="Verdana"/>
                <a:sym typeface="Verdana"/>
              </a:rPr>
              <a:t>Newspaper Source: </a:t>
            </a:r>
            <a:r>
              <a:rPr lang="en-US" sz="1200" i="1">
                <a:solidFill>
                  <a:srgbClr val="40424E"/>
                </a:solidFill>
                <a:latin typeface="Verdana"/>
                <a:ea typeface="Verdana"/>
                <a:cs typeface="Verdana"/>
                <a:sym typeface="Verdana"/>
              </a:rPr>
              <a:t>Newspaper Source™</a:t>
            </a:r>
            <a:r>
              <a:rPr lang="en-US" sz="1200">
                <a:solidFill>
                  <a:srgbClr val="40424E"/>
                </a:solidFill>
                <a:latin typeface="Verdana"/>
                <a:ea typeface="Verdana"/>
                <a:cs typeface="Verdana"/>
                <a:sym typeface="Verdana"/>
              </a:rPr>
              <a:t> provides cover-to-cover full text for national (U.S.) and international newspapers</a:t>
            </a:r>
            <a:endParaRPr/>
          </a:p>
          <a:p>
            <a:pPr marL="0" marR="0" lvl="0" indent="0" algn="just" rtl="0">
              <a:spcBef>
                <a:spcPts val="0"/>
              </a:spcBef>
              <a:spcAft>
                <a:spcPts val="0"/>
              </a:spcAft>
              <a:buNone/>
            </a:pPr>
            <a:r>
              <a:rPr lang="en-US" sz="1200" b="1">
                <a:solidFill>
                  <a:srgbClr val="40424E"/>
                </a:solidFill>
                <a:latin typeface="Verdana"/>
                <a:ea typeface="Verdana"/>
                <a:cs typeface="Verdana"/>
                <a:sym typeface="Verdana"/>
              </a:rPr>
              <a:t>5.</a:t>
            </a:r>
            <a:r>
              <a:rPr lang="en-US" sz="1200">
                <a:solidFill>
                  <a:srgbClr val="40424E"/>
                </a:solidFill>
                <a:latin typeface="Verdana"/>
                <a:ea typeface="Verdana"/>
                <a:cs typeface="Verdana"/>
                <a:sym typeface="Verdana"/>
              </a:rPr>
              <a:t> </a:t>
            </a:r>
            <a:r>
              <a:rPr lang="en-US" sz="1200" b="1">
                <a:solidFill>
                  <a:srgbClr val="40424E"/>
                </a:solidFill>
                <a:latin typeface="Verdana"/>
                <a:ea typeface="Verdana"/>
                <a:cs typeface="Verdana"/>
                <a:sym typeface="Verdana"/>
              </a:rPr>
              <a:t>Health Source: Consumer Edition: </a:t>
            </a:r>
            <a:r>
              <a:rPr lang="en-US" sz="1200" i="1">
                <a:solidFill>
                  <a:srgbClr val="40424E"/>
                </a:solidFill>
                <a:latin typeface="Verdana"/>
                <a:ea typeface="Verdana"/>
                <a:cs typeface="Verdana"/>
                <a:sym typeface="Verdana"/>
              </a:rPr>
              <a:t>Health Source</a:t>
            </a:r>
            <a:r>
              <a:rPr lang="en-US" sz="1200" i="1" baseline="30000">
                <a:solidFill>
                  <a:srgbClr val="40424E"/>
                </a:solidFill>
                <a:latin typeface="Verdana"/>
                <a:ea typeface="Verdana"/>
                <a:cs typeface="Verdana"/>
                <a:sym typeface="Verdana"/>
              </a:rPr>
              <a:t>®</a:t>
            </a:r>
            <a:r>
              <a:rPr lang="en-US" sz="1200" i="1">
                <a:solidFill>
                  <a:srgbClr val="40424E"/>
                </a:solidFill>
                <a:latin typeface="Verdana"/>
                <a:ea typeface="Verdana"/>
                <a:cs typeface="Verdana"/>
                <a:sym typeface="Verdana"/>
              </a:rPr>
              <a:t>: Consumer Edition</a:t>
            </a:r>
            <a:r>
              <a:rPr lang="en-US" sz="1200">
                <a:solidFill>
                  <a:srgbClr val="40424E"/>
                </a:solidFill>
                <a:latin typeface="Verdana"/>
                <a:ea typeface="Verdana"/>
                <a:cs typeface="Verdana"/>
                <a:sym typeface="Verdana"/>
              </a:rPr>
              <a:t> is a rich collection of consumer health information. This resource provides access to full-text consumer health magazines as well as full text for current health-related pamphlets and health reference books.</a:t>
            </a:r>
            <a:endParaRPr/>
          </a:p>
          <a:p>
            <a:pPr marL="0" marR="0" lvl="0" indent="0" algn="just" rtl="0">
              <a:spcBef>
                <a:spcPts val="0"/>
              </a:spcBef>
              <a:spcAft>
                <a:spcPts val="0"/>
              </a:spcAft>
              <a:buNone/>
            </a:pPr>
            <a:r>
              <a:rPr lang="en-US" sz="1200" b="1">
                <a:solidFill>
                  <a:srgbClr val="40424E"/>
                </a:solidFill>
                <a:latin typeface="Verdana"/>
                <a:ea typeface="Verdana"/>
                <a:cs typeface="Verdana"/>
                <a:sym typeface="Verdana"/>
              </a:rPr>
              <a:t>6.</a:t>
            </a:r>
            <a:r>
              <a:rPr lang="en-US" sz="1200">
                <a:solidFill>
                  <a:srgbClr val="40424E"/>
                </a:solidFill>
                <a:latin typeface="Verdana"/>
                <a:ea typeface="Verdana"/>
                <a:cs typeface="Verdana"/>
                <a:sym typeface="Verdana"/>
              </a:rPr>
              <a:t> </a:t>
            </a:r>
            <a:r>
              <a:rPr lang="en-US" sz="1200" b="1">
                <a:solidFill>
                  <a:srgbClr val="40424E"/>
                </a:solidFill>
                <a:latin typeface="Verdana"/>
                <a:ea typeface="Verdana"/>
                <a:cs typeface="Verdana"/>
                <a:sym typeface="Verdana"/>
              </a:rPr>
              <a:t>TOPICsearch: </a:t>
            </a:r>
            <a:r>
              <a:rPr lang="en-US" sz="1200">
                <a:solidFill>
                  <a:srgbClr val="40424E"/>
                </a:solidFill>
                <a:latin typeface="Verdana"/>
                <a:ea typeface="Verdana"/>
                <a:cs typeface="Verdana"/>
                <a:sym typeface="Verdana"/>
              </a:rPr>
              <a:t>This current events database allows researchers to explore social, political &amp; economic issues, scientific discoveries and other popular topics discussed in today's classrooms including controversial opinions and viewpoints. It contains full text from nearly 260 diverse sources.</a:t>
            </a:r>
            <a:endParaRPr/>
          </a:p>
          <a:p>
            <a:pPr marL="0" marR="0" lvl="0" indent="0" algn="just" rtl="0">
              <a:spcBef>
                <a:spcPts val="0"/>
              </a:spcBef>
              <a:spcAft>
                <a:spcPts val="0"/>
              </a:spcAft>
              <a:buNone/>
            </a:pPr>
            <a:r>
              <a:rPr lang="en-US" sz="1200" b="1">
                <a:solidFill>
                  <a:srgbClr val="40424E"/>
                </a:solidFill>
                <a:latin typeface="Verdana"/>
                <a:ea typeface="Verdana"/>
                <a:cs typeface="Verdana"/>
                <a:sym typeface="Verdana"/>
              </a:rPr>
              <a:t>Middle Search Plus (for middle school students):</a:t>
            </a:r>
            <a:r>
              <a:rPr lang="en-US" sz="1200" i="1">
                <a:solidFill>
                  <a:srgbClr val="40424E"/>
                </a:solidFill>
                <a:latin typeface="Verdana"/>
                <a:ea typeface="Verdana"/>
                <a:cs typeface="Verdana"/>
                <a:sym typeface="Verdana"/>
              </a:rPr>
              <a:t>Middle Search</a:t>
            </a:r>
            <a:r>
              <a:rPr lang="en-US" sz="1200" i="1" baseline="30000">
                <a:solidFill>
                  <a:srgbClr val="40424E"/>
                </a:solidFill>
                <a:latin typeface="Verdana"/>
                <a:ea typeface="Verdana"/>
                <a:cs typeface="Verdana"/>
                <a:sym typeface="Verdana"/>
              </a:rPr>
              <a:t>®</a:t>
            </a:r>
            <a:r>
              <a:rPr lang="en-US" sz="1200" i="1">
                <a:solidFill>
                  <a:srgbClr val="40424E"/>
                </a:solidFill>
                <a:latin typeface="Verdana"/>
                <a:ea typeface="Verdana"/>
                <a:cs typeface="Verdana"/>
                <a:sym typeface="Verdana"/>
              </a:rPr>
              <a:t> Plus</a:t>
            </a:r>
            <a:r>
              <a:rPr lang="en-US" sz="1200">
                <a:solidFill>
                  <a:srgbClr val="40424E"/>
                </a:solidFill>
                <a:latin typeface="Verdana"/>
                <a:ea typeface="Verdana"/>
                <a:cs typeface="Verdana"/>
                <a:sym typeface="Verdana"/>
              </a:rPr>
              <a:t> contains full text from the most popular middle school magazines. Full text is also available for thousands of biographies and historical essays as well as primary source documents, reference books and thousands of relevant photos, maps and flags.</a:t>
            </a:r>
            <a:endParaRPr/>
          </a:p>
          <a:p>
            <a:pPr marL="0" marR="0" lvl="0" indent="0" algn="just" rtl="0">
              <a:spcBef>
                <a:spcPts val="0"/>
              </a:spcBef>
              <a:spcAft>
                <a:spcPts val="0"/>
              </a:spcAft>
              <a:buNone/>
            </a:pPr>
            <a:r>
              <a:rPr lang="en-US" sz="1200" b="1">
                <a:solidFill>
                  <a:srgbClr val="40424E"/>
                </a:solidFill>
                <a:latin typeface="Verdana"/>
                <a:ea typeface="Verdana"/>
                <a:cs typeface="Verdana"/>
                <a:sym typeface="Verdana"/>
              </a:rPr>
              <a:t>Primary Search (for primary grades):</a:t>
            </a:r>
            <a:r>
              <a:rPr lang="en-US" sz="1200" i="1">
                <a:solidFill>
                  <a:srgbClr val="40424E"/>
                </a:solidFill>
                <a:latin typeface="Verdana"/>
                <a:ea typeface="Verdana"/>
                <a:cs typeface="Verdana"/>
                <a:sym typeface="Verdana"/>
              </a:rPr>
              <a:t>Primary Search</a:t>
            </a:r>
            <a:r>
              <a:rPr lang="en-US" sz="1200" i="1" baseline="30000">
                <a:solidFill>
                  <a:srgbClr val="40424E"/>
                </a:solidFill>
                <a:latin typeface="Verdana"/>
                <a:ea typeface="Verdana"/>
                <a:cs typeface="Verdana"/>
                <a:sym typeface="Verdana"/>
              </a:rPr>
              <a:t>®</a:t>
            </a:r>
            <a:r>
              <a:rPr lang="en-US" sz="1200">
                <a:solidFill>
                  <a:srgbClr val="40424E"/>
                </a:solidFill>
                <a:latin typeface="Verdana"/>
                <a:ea typeface="Verdana"/>
                <a:cs typeface="Verdana"/>
                <a:sym typeface="Verdana"/>
              </a:rPr>
              <a:t>, designed specifically for elementary school libraries, contains full text from the most popular elementary school magazines. </a:t>
            </a:r>
            <a:r>
              <a:rPr lang="en-US" sz="1200" i="1">
                <a:solidFill>
                  <a:srgbClr val="40424E"/>
                </a:solidFill>
                <a:latin typeface="Verdana"/>
                <a:ea typeface="Verdana"/>
                <a:cs typeface="Verdana"/>
                <a:sym typeface="Verdana"/>
              </a:rPr>
              <a:t>Primary Search</a:t>
            </a:r>
            <a:r>
              <a:rPr lang="en-US" sz="1200">
                <a:solidFill>
                  <a:srgbClr val="40424E"/>
                </a:solidFill>
                <a:latin typeface="Verdana"/>
                <a:ea typeface="Verdana"/>
                <a:cs typeface="Verdana"/>
                <a:sym typeface="Verdana"/>
              </a:rPr>
              <a:t> includes the </a:t>
            </a:r>
            <a:r>
              <a:rPr lang="en-US" sz="1200" i="1">
                <a:solidFill>
                  <a:srgbClr val="40424E"/>
                </a:solidFill>
                <a:latin typeface="Verdana"/>
                <a:ea typeface="Verdana"/>
                <a:cs typeface="Verdana"/>
                <a:sym typeface="Verdana"/>
              </a:rPr>
              <a:t>Encyclopedia of Animals™</a:t>
            </a:r>
            <a:r>
              <a:rPr lang="en-US" sz="1200">
                <a:solidFill>
                  <a:srgbClr val="40424E"/>
                </a:solidFill>
                <a:latin typeface="Verdana"/>
                <a:ea typeface="Verdana"/>
                <a:cs typeface="Verdana"/>
                <a:sym typeface="Verdana"/>
              </a:rPr>
              <a:t>, and features </a:t>
            </a:r>
            <a:r>
              <a:rPr lang="en-US" sz="1200" i="1">
                <a:solidFill>
                  <a:srgbClr val="40424E"/>
                </a:solidFill>
                <a:latin typeface="Verdana"/>
                <a:ea typeface="Verdana"/>
                <a:cs typeface="Verdana"/>
                <a:sym typeface="Verdana"/>
              </a:rPr>
              <a:t>Funk &amp; Wagnalls New World Encyclopedia</a:t>
            </a:r>
            <a:r>
              <a:rPr lang="en-US" sz="1200">
                <a:solidFill>
                  <a:srgbClr val="40424E"/>
                </a:solidFill>
                <a:latin typeface="Verdana"/>
                <a:ea typeface="Verdana"/>
                <a:cs typeface="Verdana"/>
                <a:sym typeface="Verdana"/>
              </a:rPr>
              <a:t>, providing students with easy-to-read encyclopedic entries written specifically for kids. The database also provides thousands of relevant photos, maps, and flags.</a:t>
            </a:r>
            <a:endParaRPr/>
          </a:p>
          <a:p>
            <a:pPr marL="0" marR="0" lvl="0" indent="0" algn="just" rtl="0">
              <a:spcBef>
                <a:spcPts val="0"/>
              </a:spcBef>
              <a:spcAft>
                <a:spcPts val="0"/>
              </a:spcAft>
              <a:buNone/>
            </a:pPr>
            <a:r>
              <a:rPr lang="en-US" sz="1200" b="1">
                <a:solidFill>
                  <a:srgbClr val="40424E"/>
                </a:solidFill>
                <a:latin typeface="Verdana"/>
                <a:ea typeface="Verdana"/>
                <a:cs typeface="Verdana"/>
                <a:sym typeface="Verdana"/>
              </a:rPr>
              <a:t>Literary Reference Center: </a:t>
            </a:r>
            <a:r>
              <a:rPr lang="en-US" sz="1200" i="1">
                <a:solidFill>
                  <a:srgbClr val="40424E"/>
                </a:solidFill>
                <a:latin typeface="Verdana"/>
                <a:ea typeface="Verdana"/>
                <a:cs typeface="Verdana"/>
                <a:sym typeface="Verdana"/>
              </a:rPr>
              <a:t>Literary Reference Center™</a:t>
            </a:r>
            <a:r>
              <a:rPr lang="en-US" sz="1200">
                <a:solidFill>
                  <a:srgbClr val="40424E"/>
                </a:solidFill>
                <a:latin typeface="Verdana"/>
                <a:ea typeface="Verdana"/>
                <a:cs typeface="Verdana"/>
                <a:sym typeface="Verdana"/>
              </a:rPr>
              <a:t> is a comprehensive, full-text database that provides users with a broad spectrum of information on thousands of authors and their works across literary disciplines and timeframes. </a:t>
            </a:r>
            <a:r>
              <a:rPr lang="en-US" sz="1200" i="1">
                <a:solidFill>
                  <a:srgbClr val="40424E"/>
                </a:solidFill>
                <a:latin typeface="Verdana"/>
                <a:ea typeface="Verdana"/>
                <a:cs typeface="Verdana"/>
                <a:sym typeface="Verdana"/>
              </a:rPr>
              <a:t>Literary Reference Center</a:t>
            </a:r>
            <a:r>
              <a:rPr lang="en-US" sz="1200">
                <a:solidFill>
                  <a:srgbClr val="40424E"/>
                </a:solidFill>
                <a:latin typeface="Verdana"/>
                <a:ea typeface="Verdana"/>
                <a:cs typeface="Verdana"/>
                <a:sym typeface="Verdana"/>
              </a:rPr>
              <a:t> contains full text for plot summaries, synopses and work overviews, articles/essays of literary criticism, author biographies, literary journals, book reviews, classic and contemporary poems, classic and contemporary short stories, author interviews, classic texts, and much more.</a:t>
            </a:r>
            <a:endParaRPr/>
          </a:p>
          <a:p>
            <a:pPr marL="0" marR="0" lvl="0" indent="0" algn="just" rtl="0">
              <a:spcBef>
                <a:spcPts val="0"/>
              </a:spcBef>
              <a:spcAft>
                <a:spcPts val="0"/>
              </a:spcAft>
              <a:buNone/>
            </a:pPr>
            <a:r>
              <a:rPr lang="en-US" sz="1200" b="1">
                <a:solidFill>
                  <a:srgbClr val="40424E"/>
                </a:solidFill>
                <a:latin typeface="Verdana"/>
                <a:ea typeface="Verdana"/>
                <a:cs typeface="Verdana"/>
                <a:sym typeface="Verdana"/>
              </a:rPr>
              <a:t>Advanced Placement Source: </a:t>
            </a:r>
            <a:r>
              <a:rPr lang="en-US" sz="1200">
                <a:solidFill>
                  <a:srgbClr val="40424E"/>
                </a:solidFill>
                <a:latin typeface="Verdana"/>
                <a:ea typeface="Verdana"/>
                <a:cs typeface="Verdana"/>
                <a:sym typeface="Verdana"/>
              </a:rPr>
              <a:t>Designed to meet the extensive needs of high school students enrolled in various AP and IB courses, </a:t>
            </a:r>
            <a:r>
              <a:rPr lang="en-US" sz="1200" i="1">
                <a:solidFill>
                  <a:srgbClr val="40424E"/>
                </a:solidFill>
                <a:latin typeface="Verdana"/>
                <a:ea typeface="Verdana"/>
                <a:cs typeface="Verdana"/>
                <a:sym typeface="Verdana"/>
              </a:rPr>
              <a:t>Advanced Placement Source™ </a:t>
            </a:r>
            <a:r>
              <a:rPr lang="en-US" sz="1200">
                <a:solidFill>
                  <a:srgbClr val="40424E"/>
                </a:solidFill>
                <a:latin typeface="Verdana"/>
                <a:ea typeface="Verdana"/>
                <a:cs typeface="Verdana"/>
                <a:sym typeface="Verdana"/>
              </a:rPr>
              <a:t>offers a world of knowledge for students who seek to achieve academic excellence in humanities, sciences, history, geography, mathematics, and more. This database contains full-text academic journals and magazines, as well as relevant photos, maps and flags.</a:t>
            </a:r>
            <a:endParaRPr sz="1200" b="0" i="0">
              <a:solidFill>
                <a:srgbClr val="40424E"/>
              </a:solidFill>
              <a:latin typeface="Verdana"/>
              <a:ea typeface="Verdana"/>
              <a:cs typeface="Verdana"/>
              <a:sym typeface="Verdan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5"/>
          <p:cNvSpPr txBox="1"/>
          <p:nvPr/>
        </p:nvSpPr>
        <p:spPr>
          <a:xfrm>
            <a:off x="297483" y="555364"/>
            <a:ext cx="4518536" cy="707886"/>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000" b="1">
                <a:solidFill>
                  <a:srgbClr val="002060"/>
                </a:solidFill>
                <a:latin typeface="Verdana"/>
                <a:ea typeface="Verdana"/>
                <a:cs typeface="Verdana"/>
                <a:sym typeface="Verdana"/>
              </a:rPr>
              <a:t>AASCA </a:t>
            </a:r>
            <a:endParaRPr/>
          </a:p>
          <a:p>
            <a:pPr marL="0" marR="0" lvl="0" indent="0" algn="ctr" rtl="0">
              <a:spcBef>
                <a:spcPts val="0"/>
              </a:spcBef>
              <a:spcAft>
                <a:spcPts val="0"/>
              </a:spcAft>
              <a:buNone/>
            </a:pPr>
            <a:r>
              <a:rPr lang="en-US" sz="2000" b="1">
                <a:solidFill>
                  <a:srgbClr val="002060"/>
                </a:solidFill>
                <a:latin typeface="Verdana"/>
                <a:ea typeface="Verdana"/>
                <a:cs typeface="Verdana"/>
                <a:sym typeface="Verdana"/>
              </a:rPr>
              <a:t>School Membership Benefits</a:t>
            </a:r>
            <a:endParaRPr sz="2000" b="1">
              <a:solidFill>
                <a:srgbClr val="002060"/>
              </a:solidFill>
              <a:latin typeface="Verdana"/>
              <a:ea typeface="Verdana"/>
              <a:cs typeface="Verdana"/>
              <a:sym typeface="Verdana"/>
            </a:endParaRPr>
          </a:p>
        </p:txBody>
      </p:sp>
      <p:sp>
        <p:nvSpPr>
          <p:cNvPr id="134" name="Google Shape;134;p5"/>
          <p:cNvSpPr/>
          <p:nvPr/>
        </p:nvSpPr>
        <p:spPr>
          <a:xfrm>
            <a:off x="4452616" y="309967"/>
            <a:ext cx="523638" cy="6400800"/>
          </a:xfrm>
          <a:prstGeom prst="leftBrace">
            <a:avLst>
              <a:gd name="adj1" fmla="val 8333"/>
              <a:gd name="adj2" fmla="val 50000"/>
            </a:avLst>
          </a:prstGeom>
          <a:noFill/>
          <a:ln w="76200" cap="flat" cmpd="sng">
            <a:solidFill>
              <a:srgbClr val="FFC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Calibri"/>
              <a:ea typeface="Calibri"/>
              <a:cs typeface="Calibri"/>
              <a:sym typeface="Calibri"/>
            </a:endParaRPr>
          </a:p>
        </p:txBody>
      </p:sp>
      <p:sp>
        <p:nvSpPr>
          <p:cNvPr id="135" name="Google Shape;135;p5"/>
          <p:cNvSpPr/>
          <p:nvPr/>
        </p:nvSpPr>
        <p:spPr>
          <a:xfrm>
            <a:off x="166255" y="3876689"/>
            <a:ext cx="4100945" cy="2308324"/>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1200">
                <a:solidFill>
                  <a:srgbClr val="2B837B"/>
                </a:solidFill>
                <a:latin typeface="Verdana"/>
                <a:ea typeface="Verdana"/>
                <a:cs typeface="Verdana"/>
                <a:sym typeface="Verdana"/>
              </a:rPr>
              <a:t>NAESP is a professional organization serving elementary and middle-level principals who represent 35 million children in   pre-K through grade 8. NAESP provides one membership for each ELEM principal at each school, A/OS schools receive an additional membership.</a:t>
            </a:r>
            <a:endParaRPr/>
          </a:p>
          <a:p>
            <a:pPr marL="0" marR="0" lvl="0" indent="0" algn="just" rtl="0">
              <a:spcBef>
                <a:spcPts val="0"/>
              </a:spcBef>
              <a:spcAft>
                <a:spcPts val="0"/>
              </a:spcAft>
              <a:buNone/>
            </a:pPr>
            <a:r>
              <a:rPr lang="en-US" sz="1200">
                <a:solidFill>
                  <a:srgbClr val="2B837B"/>
                </a:solidFill>
                <a:latin typeface="Verdana"/>
                <a:ea typeface="Verdana"/>
                <a:cs typeface="Verdana"/>
                <a:sym typeface="Verdana"/>
              </a:rPr>
              <a:t>NAESP members worldwide have access to high-quality, targeted benefits and services—many at no or low cost—that deliver value far higher than the annual cost of membership. The TRI- Association membership, available to principals working outside the U.S. and its territories,</a:t>
            </a:r>
            <a:endParaRPr/>
          </a:p>
        </p:txBody>
      </p:sp>
      <p:sp>
        <p:nvSpPr>
          <p:cNvPr id="136" name="Google Shape;136;p5"/>
          <p:cNvSpPr/>
          <p:nvPr/>
        </p:nvSpPr>
        <p:spPr>
          <a:xfrm>
            <a:off x="401646" y="3507357"/>
            <a:ext cx="1107354" cy="369332"/>
          </a:xfrm>
          <a:prstGeom prst="rect">
            <a:avLst/>
          </a:prstGeom>
          <a:noFill/>
          <a:ln>
            <a:noFill/>
          </a:ln>
        </p:spPr>
        <p:txBody>
          <a:bodyPr spcFirstLastPara="1" wrap="square" lIns="91425" tIns="45700" rIns="91425" bIns="45700" anchor="t" anchorCtr="0">
            <a:spAutoFit/>
          </a:bodyPr>
          <a:lstStyle/>
          <a:p>
            <a:pPr marL="285750" marR="0" lvl="0" indent="-285750" algn="l" rtl="0">
              <a:spcBef>
                <a:spcPts val="0"/>
              </a:spcBef>
              <a:spcAft>
                <a:spcPts val="0"/>
              </a:spcAft>
              <a:buClr>
                <a:srgbClr val="002060"/>
              </a:buClr>
              <a:buSzPts val="1800"/>
              <a:buFont typeface="Arial"/>
              <a:buChar char="•"/>
            </a:pPr>
            <a:r>
              <a:rPr lang="en-US" sz="1800" b="1">
                <a:solidFill>
                  <a:srgbClr val="002060"/>
                </a:solidFill>
                <a:latin typeface="Calibri"/>
                <a:ea typeface="Calibri"/>
                <a:cs typeface="Calibri"/>
                <a:sym typeface="Calibri"/>
              </a:rPr>
              <a:t>NAESP</a:t>
            </a:r>
            <a:endParaRPr sz="1800" b="1">
              <a:solidFill>
                <a:srgbClr val="002060"/>
              </a:solidFill>
              <a:latin typeface="Calibri"/>
              <a:ea typeface="Calibri"/>
              <a:cs typeface="Calibri"/>
              <a:sym typeface="Calibri"/>
            </a:endParaRPr>
          </a:p>
        </p:txBody>
      </p:sp>
      <p:pic>
        <p:nvPicPr>
          <p:cNvPr id="137" name="Google Shape;137;p5" descr="Montpelier ES Home Page"/>
          <p:cNvPicPr preferRelativeResize="0"/>
          <p:nvPr/>
        </p:nvPicPr>
        <p:blipFill rotWithShape="1">
          <a:blip r:embed="rId3">
            <a:alphaModFix/>
          </a:blip>
          <a:srcRect/>
          <a:stretch/>
        </p:blipFill>
        <p:spPr>
          <a:xfrm>
            <a:off x="951255" y="1459434"/>
            <a:ext cx="2678407" cy="1740966"/>
          </a:xfrm>
          <a:prstGeom prst="rect">
            <a:avLst/>
          </a:prstGeom>
          <a:noFill/>
          <a:ln>
            <a:noFill/>
          </a:ln>
        </p:spPr>
      </p:pic>
      <p:sp>
        <p:nvSpPr>
          <p:cNvPr id="138" name="Google Shape;138;p5"/>
          <p:cNvSpPr/>
          <p:nvPr/>
        </p:nvSpPr>
        <p:spPr>
          <a:xfrm>
            <a:off x="4816019" y="253044"/>
            <a:ext cx="7184497" cy="5955476"/>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1200" b="1">
                <a:solidFill>
                  <a:srgbClr val="40424E"/>
                </a:solidFill>
                <a:latin typeface="Verdana"/>
                <a:ea typeface="Verdana"/>
                <a:cs typeface="Verdana"/>
                <a:sym typeface="Verdana"/>
              </a:rPr>
              <a:t>Award-Winning Publications</a:t>
            </a:r>
            <a:endParaRPr sz="1200">
              <a:solidFill>
                <a:srgbClr val="40424E"/>
              </a:solidFill>
              <a:latin typeface="Verdana"/>
              <a:ea typeface="Verdana"/>
              <a:cs typeface="Verdana"/>
              <a:sym typeface="Verdana"/>
            </a:endParaRPr>
          </a:p>
          <a:p>
            <a:pPr marL="0" marR="0" lvl="0" indent="-69850" algn="just" rtl="0">
              <a:spcBef>
                <a:spcPts val="0"/>
              </a:spcBef>
              <a:spcAft>
                <a:spcPts val="0"/>
              </a:spcAft>
              <a:buClr>
                <a:srgbClr val="40424E"/>
              </a:buClr>
              <a:buSzPts val="1100"/>
              <a:buFont typeface="Arial"/>
              <a:buChar char="•"/>
            </a:pPr>
            <a:r>
              <a:rPr lang="en-US" sz="1100" b="1" i="1">
                <a:solidFill>
                  <a:srgbClr val="40424E"/>
                </a:solidFill>
                <a:latin typeface="Verdana"/>
                <a:ea typeface="Verdana"/>
                <a:cs typeface="Verdana"/>
                <a:sym typeface="Verdana"/>
              </a:rPr>
              <a:t>Principal </a:t>
            </a:r>
            <a:r>
              <a:rPr lang="en-US" sz="1100" b="1">
                <a:solidFill>
                  <a:srgbClr val="40424E"/>
                </a:solidFill>
                <a:latin typeface="Verdana"/>
                <a:ea typeface="Verdana"/>
                <a:cs typeface="Verdana"/>
                <a:sym typeface="Verdana"/>
              </a:rPr>
              <a:t>magazine</a:t>
            </a:r>
            <a:r>
              <a:rPr lang="en-US" sz="1100">
                <a:solidFill>
                  <a:srgbClr val="40424E"/>
                </a:solidFill>
                <a:latin typeface="Verdana"/>
                <a:ea typeface="Verdana"/>
                <a:cs typeface="Verdana"/>
                <a:sym typeface="Verdana"/>
              </a:rPr>
              <a:t>—5 times a year online, for the information and insight you need to be a better principal. Includes exclusive access to a searchable archive.</a:t>
            </a:r>
            <a:endParaRPr/>
          </a:p>
          <a:p>
            <a:pPr marL="0" marR="0" lvl="0" indent="-69850" algn="just" rtl="0">
              <a:spcBef>
                <a:spcPts val="0"/>
              </a:spcBef>
              <a:spcAft>
                <a:spcPts val="0"/>
              </a:spcAft>
              <a:buClr>
                <a:srgbClr val="40424E"/>
              </a:buClr>
              <a:buSzPts val="1100"/>
              <a:buFont typeface="Arial"/>
              <a:buChar char="•"/>
            </a:pPr>
            <a:r>
              <a:rPr lang="en-US" sz="1100" b="1" i="1">
                <a:solidFill>
                  <a:srgbClr val="40424E"/>
                </a:solidFill>
                <a:latin typeface="Verdana"/>
                <a:ea typeface="Verdana"/>
                <a:cs typeface="Verdana"/>
                <a:sym typeface="Verdana"/>
              </a:rPr>
              <a:t>Communicator</a:t>
            </a:r>
            <a:r>
              <a:rPr lang="en-US" sz="1100">
                <a:solidFill>
                  <a:srgbClr val="40424E"/>
                </a:solidFill>
                <a:latin typeface="Verdana"/>
                <a:ea typeface="Verdana"/>
                <a:cs typeface="Verdana"/>
                <a:sym typeface="Verdana"/>
              </a:rPr>
              <a:t>—Monthly e-newsletter that highlights education-related news, research, and trends. </a:t>
            </a:r>
            <a:r>
              <a:rPr lang="en-US" sz="1100" b="1">
                <a:solidFill>
                  <a:srgbClr val="40424E"/>
                </a:solidFill>
                <a:latin typeface="Verdana"/>
                <a:ea typeface="Verdana"/>
                <a:cs typeface="Verdana"/>
                <a:sym typeface="Verdana"/>
              </a:rPr>
              <a:t>“Report to Parents”</a:t>
            </a:r>
            <a:r>
              <a:rPr lang="en-US" sz="1100">
                <a:solidFill>
                  <a:srgbClr val="40424E"/>
                </a:solidFill>
                <a:latin typeface="Verdana"/>
                <a:ea typeface="Verdana"/>
                <a:cs typeface="Verdana"/>
                <a:sym typeface="Verdana"/>
              </a:rPr>
              <a:t>— Delivered with </a:t>
            </a:r>
            <a:r>
              <a:rPr lang="en-US" sz="1100" i="1">
                <a:solidFill>
                  <a:srgbClr val="40424E"/>
                </a:solidFill>
                <a:latin typeface="Verdana"/>
                <a:ea typeface="Verdana"/>
                <a:cs typeface="Verdana"/>
                <a:sym typeface="Verdana"/>
              </a:rPr>
              <a:t>Communicator</a:t>
            </a:r>
            <a:r>
              <a:rPr lang="en-US" sz="1100">
                <a:solidFill>
                  <a:srgbClr val="40424E"/>
                </a:solidFill>
                <a:latin typeface="Verdana"/>
                <a:ea typeface="Verdana"/>
                <a:cs typeface="Verdana"/>
                <a:sym typeface="Verdana"/>
              </a:rPr>
              <a:t>, a bulletin you can reproduce and circulate to parents; features practical information on a range of family-friendly topics. In Spanish and English.</a:t>
            </a:r>
            <a:endParaRPr/>
          </a:p>
          <a:p>
            <a:pPr marL="0" marR="0" lvl="0" indent="-69850" algn="just" rtl="0">
              <a:spcBef>
                <a:spcPts val="0"/>
              </a:spcBef>
              <a:spcAft>
                <a:spcPts val="0"/>
              </a:spcAft>
              <a:buClr>
                <a:srgbClr val="40424E"/>
              </a:buClr>
              <a:buSzPts val="1100"/>
              <a:buFont typeface="Arial"/>
              <a:buChar char="•"/>
            </a:pPr>
            <a:r>
              <a:rPr lang="en-US" sz="1100" b="1">
                <a:solidFill>
                  <a:srgbClr val="40424E"/>
                </a:solidFill>
                <a:latin typeface="Verdana"/>
                <a:ea typeface="Verdana"/>
                <a:cs typeface="Verdana"/>
                <a:sym typeface="Verdana"/>
              </a:rPr>
              <a:t>“Before the Bell”</a:t>
            </a:r>
            <a:r>
              <a:rPr lang="en-US" sz="1100">
                <a:solidFill>
                  <a:srgbClr val="40424E"/>
                </a:solidFill>
                <a:latin typeface="Verdana"/>
                <a:ea typeface="Verdana"/>
                <a:cs typeface="Verdana"/>
                <a:sym typeface="Verdana"/>
              </a:rPr>
              <a:t>—An email </a:t>
            </a:r>
            <a:r>
              <a:rPr lang="en-US" sz="1100">
                <a:solidFill>
                  <a:srgbClr val="222222"/>
                </a:solidFill>
                <a:latin typeface="Verdana"/>
                <a:ea typeface="Verdana"/>
                <a:cs typeface="Verdana"/>
                <a:sym typeface="Verdana"/>
              </a:rPr>
              <a:t>brief on the latest U.S. education news delivered 2 times a week.</a:t>
            </a:r>
            <a:endParaRPr/>
          </a:p>
          <a:p>
            <a:pPr marL="0" marR="0" lvl="0" indent="0" algn="just" rtl="0">
              <a:spcBef>
                <a:spcPts val="0"/>
              </a:spcBef>
              <a:spcAft>
                <a:spcPts val="0"/>
              </a:spcAft>
              <a:buNone/>
            </a:pPr>
            <a:endParaRPr sz="1200" b="1">
              <a:solidFill>
                <a:srgbClr val="222222"/>
              </a:solidFill>
              <a:latin typeface="Verdana"/>
              <a:ea typeface="Verdana"/>
              <a:cs typeface="Verdana"/>
              <a:sym typeface="Verdana"/>
            </a:endParaRPr>
          </a:p>
          <a:p>
            <a:pPr marL="0" marR="0" lvl="0" indent="0" algn="just" rtl="0">
              <a:spcBef>
                <a:spcPts val="0"/>
              </a:spcBef>
              <a:spcAft>
                <a:spcPts val="0"/>
              </a:spcAft>
              <a:buNone/>
            </a:pPr>
            <a:r>
              <a:rPr lang="en-US" sz="1200" b="1">
                <a:solidFill>
                  <a:srgbClr val="222222"/>
                </a:solidFill>
                <a:latin typeface="Verdana"/>
                <a:ea typeface="Verdana"/>
                <a:cs typeface="Verdana"/>
                <a:sym typeface="Verdana"/>
              </a:rPr>
              <a:t>Professional Standards: </a:t>
            </a:r>
            <a:r>
              <a:rPr lang="en-US" sz="1100">
                <a:solidFill>
                  <a:srgbClr val="222222"/>
                </a:solidFill>
                <a:latin typeface="Verdana"/>
                <a:ea typeface="Verdana"/>
                <a:cs typeface="Verdana"/>
                <a:sym typeface="Verdana"/>
              </a:rPr>
              <a:t>Leading Learning Communities—Research-based, gold standard for what elementary principals should know and know how to do; sets priorities and provides specific tools and resources to help principals meet standards of highly effective leadership. Also: Leading Early-Childhood Learning Communities and Leading After-School Learning Communities.</a:t>
            </a:r>
            <a:endParaRPr/>
          </a:p>
          <a:p>
            <a:pPr marL="0" marR="0" lvl="0" indent="0" algn="just" rtl="0">
              <a:spcBef>
                <a:spcPts val="0"/>
              </a:spcBef>
              <a:spcAft>
                <a:spcPts val="0"/>
              </a:spcAft>
              <a:buNone/>
            </a:pPr>
            <a:endParaRPr sz="1200" b="1">
              <a:solidFill>
                <a:srgbClr val="222222"/>
              </a:solidFill>
              <a:latin typeface="Verdana"/>
              <a:ea typeface="Verdana"/>
              <a:cs typeface="Verdana"/>
              <a:sym typeface="Verdana"/>
            </a:endParaRPr>
          </a:p>
          <a:p>
            <a:pPr marL="0" marR="0" lvl="0" indent="0" algn="just" rtl="0">
              <a:spcBef>
                <a:spcPts val="0"/>
              </a:spcBef>
              <a:spcAft>
                <a:spcPts val="0"/>
              </a:spcAft>
              <a:buNone/>
            </a:pPr>
            <a:r>
              <a:rPr lang="en-US" sz="1200" b="1">
                <a:solidFill>
                  <a:srgbClr val="222222"/>
                </a:solidFill>
                <a:latin typeface="Verdana"/>
                <a:ea typeface="Verdana"/>
                <a:cs typeface="Verdana"/>
                <a:sym typeface="Verdana"/>
              </a:rPr>
              <a:t>Professional Networking: </a:t>
            </a:r>
            <a:r>
              <a:rPr lang="en-US" sz="1100">
                <a:solidFill>
                  <a:srgbClr val="222222"/>
                </a:solidFill>
                <a:latin typeface="Verdana"/>
                <a:ea typeface="Verdana"/>
                <a:cs typeface="Verdana"/>
                <a:sym typeface="Verdana"/>
              </a:rPr>
              <a:t>Global network—20,000 of your peers who share the complexities, rewards, and challenges of being a principal. Connect on the NAESP Facebook page, LinkedIn group, Twitter feed, the Principal’s Office blog, and our new members-only virtual community, Principal 2 Principal.</a:t>
            </a:r>
            <a:endParaRPr/>
          </a:p>
          <a:p>
            <a:pPr marL="0" marR="0" lvl="0" indent="0" algn="just" rtl="0">
              <a:spcBef>
                <a:spcPts val="0"/>
              </a:spcBef>
              <a:spcAft>
                <a:spcPts val="0"/>
              </a:spcAft>
              <a:buNone/>
            </a:pPr>
            <a:endParaRPr sz="1200">
              <a:solidFill>
                <a:srgbClr val="222222"/>
              </a:solidFill>
              <a:latin typeface="Verdana"/>
              <a:ea typeface="Verdana"/>
              <a:cs typeface="Verdana"/>
              <a:sym typeface="Verdana"/>
            </a:endParaRPr>
          </a:p>
          <a:p>
            <a:pPr marL="0" marR="0" lvl="0" indent="0" algn="just" rtl="0">
              <a:spcBef>
                <a:spcPts val="0"/>
              </a:spcBef>
              <a:spcAft>
                <a:spcPts val="0"/>
              </a:spcAft>
              <a:buNone/>
            </a:pPr>
            <a:r>
              <a:rPr lang="en-US" sz="1200" b="1">
                <a:solidFill>
                  <a:srgbClr val="222222"/>
                </a:solidFill>
                <a:latin typeface="Verdana"/>
                <a:ea typeface="Verdana"/>
                <a:cs typeface="Verdana"/>
                <a:sym typeface="Verdana"/>
              </a:rPr>
              <a:t>Best Practices: </a:t>
            </a:r>
            <a:r>
              <a:rPr lang="en-US" sz="1100">
                <a:solidFill>
                  <a:srgbClr val="222222"/>
                </a:solidFill>
                <a:latin typeface="Verdana"/>
                <a:ea typeface="Verdana"/>
                <a:cs typeface="Verdana"/>
                <a:sym typeface="Verdana"/>
              </a:rPr>
              <a:t>Online Samples—Project ideas, programs, and techniques principals have implemented in their own schools; excellent starting point for principals who want to improve their schools.</a:t>
            </a:r>
            <a:endParaRPr/>
          </a:p>
          <a:p>
            <a:pPr marL="457200" marR="0" lvl="1" indent="-69850" algn="just" rtl="0">
              <a:spcBef>
                <a:spcPts val="0"/>
              </a:spcBef>
              <a:spcAft>
                <a:spcPts val="0"/>
              </a:spcAft>
              <a:buClr>
                <a:srgbClr val="222222"/>
              </a:buClr>
              <a:buSzPts val="1100"/>
              <a:buFont typeface="Arial"/>
              <a:buChar char="•"/>
            </a:pPr>
            <a:r>
              <a:rPr lang="en-US" sz="1100" b="0" i="1" u="none" strike="noStrike" cap="none">
                <a:solidFill>
                  <a:srgbClr val="222222"/>
                </a:solidFill>
                <a:latin typeface="Verdana"/>
                <a:ea typeface="Verdana"/>
                <a:cs typeface="Verdana"/>
                <a:sym typeface="Verdana"/>
              </a:rPr>
              <a:t>Best Practices for Better Schools—white papers and much more available online.</a:t>
            </a:r>
            <a:endParaRPr/>
          </a:p>
          <a:p>
            <a:pPr marL="457200" marR="0" lvl="1" indent="-69850" algn="just" rtl="0">
              <a:spcBef>
                <a:spcPts val="0"/>
              </a:spcBef>
              <a:spcAft>
                <a:spcPts val="0"/>
              </a:spcAft>
              <a:buClr>
                <a:srgbClr val="222222"/>
              </a:buClr>
              <a:buSzPts val="1100"/>
              <a:buFont typeface="Arial"/>
              <a:buChar char="•"/>
            </a:pPr>
            <a:r>
              <a:rPr lang="en-US" sz="1100" b="0" i="1" u="none" strike="noStrike" cap="none">
                <a:solidFill>
                  <a:srgbClr val="222222"/>
                </a:solidFill>
                <a:latin typeface="Verdana"/>
                <a:ea typeface="Verdana"/>
                <a:cs typeface="Verdana"/>
                <a:sym typeface="Verdana"/>
              </a:rPr>
              <a:t>On-Demand Insight</a:t>
            </a:r>
            <a:endParaRPr/>
          </a:p>
          <a:p>
            <a:pPr marL="457200" marR="0" lvl="1" indent="-69850" algn="just" rtl="0">
              <a:spcBef>
                <a:spcPts val="0"/>
              </a:spcBef>
              <a:spcAft>
                <a:spcPts val="0"/>
              </a:spcAft>
              <a:buClr>
                <a:srgbClr val="222222"/>
              </a:buClr>
              <a:buSzPts val="1100"/>
              <a:buFont typeface="Arial"/>
              <a:buChar char="•"/>
            </a:pPr>
            <a:r>
              <a:rPr lang="en-US" sz="1100" b="0" i="1" u="none" strike="noStrike" cap="none">
                <a:solidFill>
                  <a:srgbClr val="222222"/>
                </a:solidFill>
                <a:latin typeface="Verdana"/>
                <a:ea typeface="Verdana"/>
                <a:cs typeface="Verdana"/>
                <a:sym typeface="Verdana"/>
              </a:rPr>
              <a:t>NAESP Radio—Online interviews with education experts. Listen at </a:t>
            </a:r>
            <a:r>
              <a:rPr lang="en-US" sz="1100" b="0" i="1" u="sng" strike="noStrike" cap="none">
                <a:solidFill>
                  <a:srgbClr val="222222"/>
                </a:solidFill>
                <a:latin typeface="Verdana"/>
                <a:ea typeface="Verdana"/>
                <a:cs typeface="Verdana"/>
                <a:sym typeface="Verdana"/>
                <a:hlinkClick r:id="rId4">
                  <a:extLst>
                    <a:ext uri="{A12FA001-AC4F-418D-AE19-62706E023703}">
                      <ahyp:hlinkClr xmlns:ahyp="http://schemas.microsoft.com/office/drawing/2018/hyperlinkcolor" val="tx"/>
                    </a:ext>
                  </a:extLst>
                </a:hlinkClick>
              </a:rPr>
              <a:t>www.naesp.org</a:t>
            </a:r>
            <a:endParaRPr sz="1100" b="0" i="1" u="none" strike="noStrike" cap="none">
              <a:solidFill>
                <a:srgbClr val="222222"/>
              </a:solidFill>
              <a:latin typeface="Verdana"/>
              <a:ea typeface="Verdana"/>
              <a:cs typeface="Verdana"/>
              <a:sym typeface="Verdana"/>
            </a:endParaRPr>
          </a:p>
          <a:p>
            <a:pPr marL="457200" marR="0" lvl="1" indent="-69850" algn="just" rtl="0">
              <a:spcBef>
                <a:spcPts val="0"/>
              </a:spcBef>
              <a:spcAft>
                <a:spcPts val="0"/>
              </a:spcAft>
              <a:buClr>
                <a:srgbClr val="222222"/>
              </a:buClr>
              <a:buSzPts val="1100"/>
              <a:buFont typeface="Arial"/>
              <a:buChar char="•"/>
            </a:pPr>
            <a:r>
              <a:rPr lang="en-US" sz="1100" b="0" i="1" u="none" strike="noStrike" cap="none">
                <a:solidFill>
                  <a:srgbClr val="222222"/>
                </a:solidFill>
                <a:latin typeface="Verdana"/>
                <a:ea typeface="Verdana"/>
                <a:cs typeface="Verdana"/>
                <a:sym typeface="Verdana"/>
              </a:rPr>
              <a:t>Discounts to Members</a:t>
            </a:r>
            <a:endParaRPr/>
          </a:p>
          <a:p>
            <a:pPr marL="457200" marR="0" lvl="1" indent="-69850" algn="just" rtl="0">
              <a:spcBef>
                <a:spcPts val="0"/>
              </a:spcBef>
              <a:spcAft>
                <a:spcPts val="0"/>
              </a:spcAft>
              <a:buClr>
                <a:srgbClr val="222222"/>
              </a:buClr>
              <a:buSzPts val="1100"/>
              <a:buFont typeface="Arial"/>
              <a:buChar char="•"/>
            </a:pPr>
            <a:r>
              <a:rPr lang="en-US" sz="1100" b="0" i="1" u="none" strike="noStrike" cap="none">
                <a:solidFill>
                  <a:srgbClr val="222222"/>
                </a:solidFill>
                <a:latin typeface="Verdana"/>
                <a:ea typeface="Verdana"/>
                <a:cs typeface="Verdana"/>
                <a:sym typeface="Verdana"/>
              </a:rPr>
              <a:t>Professional Development</a:t>
            </a:r>
            <a:endParaRPr/>
          </a:p>
          <a:p>
            <a:pPr marL="457200" marR="0" lvl="1" indent="-69850" algn="just" rtl="0">
              <a:spcBef>
                <a:spcPts val="0"/>
              </a:spcBef>
              <a:spcAft>
                <a:spcPts val="0"/>
              </a:spcAft>
              <a:buClr>
                <a:srgbClr val="222222"/>
              </a:buClr>
              <a:buSzPts val="1100"/>
              <a:buFont typeface="Arial"/>
              <a:buChar char="•"/>
            </a:pPr>
            <a:r>
              <a:rPr lang="en-US" sz="1100" b="0" i="1" u="none" strike="noStrike" cap="none">
                <a:solidFill>
                  <a:srgbClr val="222222"/>
                </a:solidFill>
                <a:latin typeface="Verdana"/>
                <a:ea typeface="Verdana"/>
                <a:cs typeface="Verdana"/>
                <a:sym typeface="Verdana"/>
              </a:rPr>
              <a:t>Annual Conference—The National Event of the Year, the conference features internationally acclaimed speakers, panel discussions, interactive breakouts, and more.</a:t>
            </a:r>
            <a:endParaRPr/>
          </a:p>
          <a:p>
            <a:pPr marL="457200" marR="0" lvl="1" indent="-69850" algn="just" rtl="0">
              <a:spcBef>
                <a:spcPts val="0"/>
              </a:spcBef>
              <a:spcAft>
                <a:spcPts val="0"/>
              </a:spcAft>
              <a:buClr>
                <a:srgbClr val="222222"/>
              </a:buClr>
              <a:buSzPts val="1100"/>
              <a:buFont typeface="Arial"/>
              <a:buChar char="•"/>
            </a:pPr>
            <a:r>
              <a:rPr lang="en-US" sz="1100" b="0" i="1" u="none" strike="noStrike" cap="none">
                <a:solidFill>
                  <a:srgbClr val="222222"/>
                </a:solidFill>
                <a:latin typeface="Verdana"/>
                <a:ea typeface="Verdana"/>
                <a:cs typeface="Verdana"/>
                <a:sym typeface="Verdana"/>
              </a:rPr>
              <a:t>Professional Resources</a:t>
            </a:r>
            <a:endParaRPr/>
          </a:p>
          <a:p>
            <a:pPr marL="457200" marR="0" lvl="1" indent="-69850" algn="just" rtl="0">
              <a:spcBef>
                <a:spcPts val="0"/>
              </a:spcBef>
              <a:spcAft>
                <a:spcPts val="0"/>
              </a:spcAft>
              <a:buClr>
                <a:srgbClr val="222222"/>
              </a:buClr>
              <a:buSzPts val="1100"/>
              <a:buFont typeface="Arial"/>
              <a:buChar char="•"/>
            </a:pPr>
            <a:r>
              <a:rPr lang="en-US" sz="1100" b="0" i="1" u="none" strike="noStrike" cap="none">
                <a:solidFill>
                  <a:srgbClr val="222222"/>
                </a:solidFill>
                <a:latin typeface="Verdana"/>
                <a:ea typeface="Verdana"/>
                <a:cs typeface="Verdana"/>
                <a:sym typeface="Verdana"/>
              </a:rPr>
              <a:t>Books—Visit our bookstore at </a:t>
            </a:r>
            <a:r>
              <a:rPr lang="en-US" sz="1100" b="0" i="1" u="sng" strike="noStrike" cap="none">
                <a:solidFill>
                  <a:srgbClr val="222222"/>
                </a:solidFill>
                <a:latin typeface="Verdana"/>
                <a:ea typeface="Verdana"/>
                <a:cs typeface="Verdana"/>
                <a:sym typeface="Verdana"/>
                <a:hlinkClick r:id="rId4">
                  <a:extLst>
                    <a:ext uri="{A12FA001-AC4F-418D-AE19-62706E023703}">
                      <ahyp:hlinkClr xmlns:ahyp="http://schemas.microsoft.com/office/drawing/2018/hyperlinkcolor" val="tx"/>
                    </a:ext>
                  </a:extLst>
                </a:hlinkClick>
              </a:rPr>
              <a:t>www.naesp.org</a:t>
            </a:r>
            <a:r>
              <a:rPr lang="en-US" sz="1100" b="0" i="1" u="none" strike="noStrike" cap="none">
                <a:solidFill>
                  <a:srgbClr val="222222"/>
                </a:solidFill>
                <a:latin typeface="Verdana"/>
                <a:ea typeface="Verdana"/>
                <a:cs typeface="Verdana"/>
                <a:sym typeface="Verdana"/>
              </a:rPr>
              <a:t> for the latest books for principals.</a:t>
            </a:r>
            <a:endParaRPr/>
          </a:p>
          <a:p>
            <a:pPr marL="457200" marR="0" lvl="1" indent="-69850" algn="just" rtl="0">
              <a:spcBef>
                <a:spcPts val="0"/>
              </a:spcBef>
              <a:spcAft>
                <a:spcPts val="0"/>
              </a:spcAft>
              <a:buClr>
                <a:srgbClr val="222222"/>
              </a:buClr>
              <a:buSzPts val="1100"/>
              <a:buFont typeface="Arial"/>
              <a:buChar char="•"/>
            </a:pPr>
            <a:r>
              <a:rPr lang="en-US" sz="1100" b="0" i="1" u="none" strike="noStrike" cap="none">
                <a:solidFill>
                  <a:srgbClr val="222222"/>
                </a:solidFill>
                <a:latin typeface="Verdana"/>
                <a:ea typeface="Verdana"/>
                <a:cs typeface="Verdana"/>
                <a:sym typeface="Verdana"/>
              </a:rPr>
              <a:t>Enhanced Purchasing Power</a:t>
            </a:r>
            <a:endParaRPr/>
          </a:p>
          <a:p>
            <a:pPr marL="457200" marR="0" lvl="1" indent="-69850" algn="just" rtl="0">
              <a:spcBef>
                <a:spcPts val="0"/>
              </a:spcBef>
              <a:spcAft>
                <a:spcPts val="0"/>
              </a:spcAft>
              <a:buClr>
                <a:srgbClr val="222222"/>
              </a:buClr>
              <a:buSzPts val="1100"/>
              <a:buFont typeface="Arial"/>
              <a:buChar char="•"/>
            </a:pPr>
            <a:r>
              <a:rPr lang="en-US" sz="1100" b="0" i="1" u="none" strike="noStrike" cap="none">
                <a:solidFill>
                  <a:srgbClr val="222222"/>
                </a:solidFill>
                <a:latin typeface="Verdana"/>
                <a:ea typeface="Verdana"/>
                <a:cs typeface="Verdana"/>
                <a:sym typeface="Verdana"/>
              </a:rPr>
              <a:t>Principals’ Buyers Guide—Online guide that directs principals to vendors that offer products and services every school’s needs.</a:t>
            </a:r>
            <a:endParaRPr/>
          </a:p>
        </p:txBody>
      </p:sp>
      <p:sp>
        <p:nvSpPr>
          <p:cNvPr id="139" name="Google Shape;139;p5"/>
          <p:cNvSpPr txBox="1"/>
          <p:nvPr/>
        </p:nvSpPr>
        <p:spPr>
          <a:xfrm flipH="1">
            <a:off x="4862944" y="6265443"/>
            <a:ext cx="7137571" cy="646331"/>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200" b="1">
                <a:solidFill>
                  <a:schemeClr val="dk1"/>
                </a:solidFill>
                <a:latin typeface="Verdana"/>
                <a:ea typeface="Verdana"/>
                <a:cs typeface="Verdana"/>
                <a:sym typeface="Verdana"/>
              </a:rPr>
              <a:t>Contact Info: Jackie McGrail, Associate Executive Director, Membership, Development, and Affiliated Services, NAESP, </a:t>
            </a:r>
            <a:r>
              <a:rPr lang="en-US" sz="1200" b="1" u="sng">
                <a:solidFill>
                  <a:schemeClr val="dk1"/>
                </a:solidFill>
                <a:latin typeface="Verdana"/>
                <a:ea typeface="Verdana"/>
                <a:cs typeface="Verdana"/>
                <a:sym typeface="Verdana"/>
                <a:hlinkClick r:id="rId5">
                  <a:extLst>
                    <a:ext uri="{A12FA001-AC4F-418D-AE19-62706E023703}">
                      <ahyp:hlinkClr xmlns:ahyp="http://schemas.microsoft.com/office/drawing/2018/hyperlinkcolor" val="tx"/>
                    </a:ext>
                  </a:extLst>
                </a:hlinkClick>
              </a:rPr>
              <a:t>jmcgrail@naesp.org</a:t>
            </a:r>
            <a:r>
              <a:rPr lang="en-US" sz="1200" b="1">
                <a:solidFill>
                  <a:schemeClr val="dk1"/>
                </a:solidFill>
                <a:latin typeface="Verdana"/>
                <a:ea typeface="Verdana"/>
                <a:cs typeface="Verdana"/>
                <a:sym typeface="Verdana"/>
              </a:rPr>
              <a:t> </a:t>
            </a:r>
            <a:endParaRPr sz="1200" b="1">
              <a:solidFill>
                <a:schemeClr val="dk1"/>
              </a:solidFill>
              <a:latin typeface="Verdana"/>
              <a:ea typeface="Verdana"/>
              <a:cs typeface="Verdana"/>
              <a:sym typeface="Verdana"/>
            </a:endParaRPr>
          </a:p>
          <a:p>
            <a:pPr marL="0" marR="0" lvl="0" indent="0" algn="ctr" rtl="0">
              <a:spcBef>
                <a:spcPts val="0"/>
              </a:spcBef>
              <a:spcAft>
                <a:spcPts val="0"/>
              </a:spcAft>
              <a:buNone/>
            </a:pPr>
            <a:endParaRPr sz="1200" b="1">
              <a:solidFill>
                <a:schemeClr val="dk1"/>
              </a:solidFill>
              <a:latin typeface="Verdana"/>
              <a:ea typeface="Verdana"/>
              <a:cs typeface="Verdana"/>
              <a:sym typeface="Verdan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6"/>
          <p:cNvSpPr txBox="1"/>
          <p:nvPr/>
        </p:nvSpPr>
        <p:spPr>
          <a:xfrm>
            <a:off x="297483" y="555364"/>
            <a:ext cx="4518536" cy="707886"/>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000" b="1">
                <a:solidFill>
                  <a:srgbClr val="002060"/>
                </a:solidFill>
                <a:latin typeface="Verdana"/>
                <a:ea typeface="Verdana"/>
                <a:cs typeface="Verdana"/>
                <a:sym typeface="Verdana"/>
              </a:rPr>
              <a:t>AASCA </a:t>
            </a:r>
            <a:endParaRPr/>
          </a:p>
          <a:p>
            <a:pPr marL="0" marR="0" lvl="0" indent="0" algn="ctr" rtl="0">
              <a:spcBef>
                <a:spcPts val="0"/>
              </a:spcBef>
              <a:spcAft>
                <a:spcPts val="0"/>
              </a:spcAft>
              <a:buNone/>
            </a:pPr>
            <a:r>
              <a:rPr lang="en-US" sz="2000" b="1">
                <a:solidFill>
                  <a:srgbClr val="002060"/>
                </a:solidFill>
                <a:latin typeface="Verdana"/>
                <a:ea typeface="Verdana"/>
                <a:cs typeface="Verdana"/>
                <a:sym typeface="Verdana"/>
              </a:rPr>
              <a:t>School Membership Benefits</a:t>
            </a:r>
            <a:endParaRPr sz="2000" b="1">
              <a:solidFill>
                <a:srgbClr val="002060"/>
              </a:solidFill>
              <a:latin typeface="Verdana"/>
              <a:ea typeface="Verdana"/>
              <a:cs typeface="Verdana"/>
              <a:sym typeface="Verdana"/>
            </a:endParaRPr>
          </a:p>
        </p:txBody>
      </p:sp>
      <p:sp>
        <p:nvSpPr>
          <p:cNvPr id="145" name="Google Shape;145;p6"/>
          <p:cNvSpPr/>
          <p:nvPr/>
        </p:nvSpPr>
        <p:spPr>
          <a:xfrm>
            <a:off x="4992951" y="309967"/>
            <a:ext cx="523638" cy="6400800"/>
          </a:xfrm>
          <a:prstGeom prst="leftBrace">
            <a:avLst>
              <a:gd name="adj1" fmla="val 8333"/>
              <a:gd name="adj2" fmla="val 50000"/>
            </a:avLst>
          </a:prstGeom>
          <a:noFill/>
          <a:ln w="76200" cap="flat" cmpd="sng">
            <a:solidFill>
              <a:srgbClr val="FFC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Calibri"/>
              <a:ea typeface="Calibri"/>
              <a:cs typeface="Calibri"/>
              <a:sym typeface="Calibri"/>
            </a:endParaRPr>
          </a:p>
        </p:txBody>
      </p:sp>
      <p:sp>
        <p:nvSpPr>
          <p:cNvPr id="146" name="Google Shape;146;p6"/>
          <p:cNvSpPr/>
          <p:nvPr/>
        </p:nvSpPr>
        <p:spPr>
          <a:xfrm>
            <a:off x="401646" y="3876689"/>
            <a:ext cx="4452376" cy="1384995"/>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1200">
                <a:solidFill>
                  <a:srgbClr val="2B837B"/>
                </a:solidFill>
                <a:latin typeface="Verdana"/>
                <a:ea typeface="Verdana"/>
                <a:cs typeface="Verdana"/>
                <a:sym typeface="Verdana"/>
              </a:rPr>
              <a:t>The National Association of Independent Schools (NAIS) is a nonprofit membership association that provides services to more than 1,900 schools and associations of schools in the US and abroad. NAIS offers one membership for each Head of School.</a:t>
            </a:r>
            <a:endParaRPr/>
          </a:p>
          <a:p>
            <a:pPr marL="0" marR="0" lvl="0" indent="0" algn="just" rtl="0">
              <a:spcBef>
                <a:spcPts val="0"/>
              </a:spcBef>
              <a:spcAft>
                <a:spcPts val="0"/>
              </a:spcAft>
              <a:buNone/>
            </a:pPr>
            <a:r>
              <a:rPr lang="en-US" sz="1200">
                <a:solidFill>
                  <a:srgbClr val="2B837B"/>
                </a:solidFill>
                <a:latin typeface="Verdana"/>
                <a:ea typeface="Verdana"/>
                <a:cs typeface="Verdana"/>
                <a:sym typeface="Verdana"/>
              </a:rPr>
              <a:t>Website: </a:t>
            </a:r>
            <a:r>
              <a:rPr lang="en-US" sz="1200" u="sng">
                <a:solidFill>
                  <a:srgbClr val="2B837B"/>
                </a:solidFill>
                <a:latin typeface="Verdana"/>
                <a:ea typeface="Verdana"/>
                <a:cs typeface="Verdana"/>
                <a:sym typeface="Verdana"/>
                <a:hlinkClick r:id="rId4">
                  <a:extLst>
                    <a:ext uri="{A12FA001-AC4F-418D-AE19-62706E023703}">
                      <ahyp:hlinkClr xmlns:ahyp="http://schemas.microsoft.com/office/drawing/2018/hyperlinkcolor" val="tx"/>
                    </a:ext>
                  </a:extLst>
                </a:hlinkClick>
              </a:rPr>
              <a:t>www.nais.org</a:t>
            </a:r>
            <a:endParaRPr sz="1200">
              <a:solidFill>
                <a:srgbClr val="2B837B"/>
              </a:solidFill>
              <a:latin typeface="Verdana"/>
              <a:ea typeface="Verdana"/>
              <a:cs typeface="Verdana"/>
              <a:sym typeface="Verdana"/>
            </a:endParaRPr>
          </a:p>
          <a:p>
            <a:pPr marL="0" marR="0" lvl="0" indent="0" algn="just" rtl="0">
              <a:spcBef>
                <a:spcPts val="0"/>
              </a:spcBef>
              <a:spcAft>
                <a:spcPts val="0"/>
              </a:spcAft>
              <a:buNone/>
            </a:pPr>
            <a:endParaRPr sz="1200">
              <a:solidFill>
                <a:srgbClr val="2B837B"/>
              </a:solidFill>
              <a:latin typeface="Verdana"/>
              <a:ea typeface="Verdana"/>
              <a:cs typeface="Verdana"/>
              <a:sym typeface="Verdana"/>
            </a:endParaRPr>
          </a:p>
        </p:txBody>
      </p:sp>
      <p:sp>
        <p:nvSpPr>
          <p:cNvPr id="147" name="Google Shape;147;p6"/>
          <p:cNvSpPr/>
          <p:nvPr/>
        </p:nvSpPr>
        <p:spPr>
          <a:xfrm>
            <a:off x="401646" y="3507357"/>
            <a:ext cx="934871" cy="369332"/>
          </a:xfrm>
          <a:prstGeom prst="rect">
            <a:avLst/>
          </a:prstGeom>
          <a:noFill/>
          <a:ln>
            <a:noFill/>
          </a:ln>
        </p:spPr>
        <p:txBody>
          <a:bodyPr spcFirstLastPara="1" wrap="square" lIns="91425" tIns="45700" rIns="91425" bIns="45700" anchor="t" anchorCtr="0">
            <a:spAutoFit/>
          </a:bodyPr>
          <a:lstStyle/>
          <a:p>
            <a:pPr marL="285750" marR="0" lvl="0" indent="-285750" algn="l" rtl="0">
              <a:spcBef>
                <a:spcPts val="0"/>
              </a:spcBef>
              <a:spcAft>
                <a:spcPts val="0"/>
              </a:spcAft>
              <a:buClr>
                <a:srgbClr val="002060"/>
              </a:buClr>
              <a:buSzPts val="1800"/>
              <a:buFont typeface="Arial"/>
              <a:buChar char="•"/>
            </a:pPr>
            <a:r>
              <a:rPr lang="en-US" sz="1800" b="1">
                <a:solidFill>
                  <a:srgbClr val="002060"/>
                </a:solidFill>
                <a:latin typeface="Calibri"/>
                <a:ea typeface="Calibri"/>
                <a:cs typeface="Calibri"/>
                <a:sym typeface="Calibri"/>
              </a:rPr>
              <a:t>NAIS</a:t>
            </a:r>
            <a:endParaRPr sz="1800" b="1">
              <a:solidFill>
                <a:srgbClr val="002060"/>
              </a:solidFill>
              <a:latin typeface="Calibri"/>
              <a:ea typeface="Calibri"/>
              <a:cs typeface="Calibri"/>
              <a:sym typeface="Calibri"/>
            </a:endParaRPr>
          </a:p>
        </p:txBody>
      </p:sp>
      <p:sp>
        <p:nvSpPr>
          <p:cNvPr id="148" name="Google Shape;148;p6"/>
          <p:cNvSpPr/>
          <p:nvPr/>
        </p:nvSpPr>
        <p:spPr>
          <a:xfrm>
            <a:off x="5389419" y="555364"/>
            <a:ext cx="6096000" cy="4893647"/>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1400" b="1">
                <a:solidFill>
                  <a:srgbClr val="222222"/>
                </a:solidFill>
                <a:latin typeface="Verdana"/>
                <a:ea typeface="Verdana"/>
                <a:cs typeface="Verdana"/>
                <a:sym typeface="Verdana"/>
              </a:rPr>
              <a:t>NAIS</a:t>
            </a:r>
            <a:r>
              <a:rPr lang="en-US" sz="1400">
                <a:solidFill>
                  <a:srgbClr val="222222"/>
                </a:solidFill>
                <a:latin typeface="Verdana"/>
                <a:ea typeface="Verdana"/>
                <a:cs typeface="Verdana"/>
                <a:sym typeface="Verdana"/>
              </a:rPr>
              <a:t> will deliver the following services and products to THE TRI-ASSOCIATION:</a:t>
            </a:r>
            <a:endParaRPr/>
          </a:p>
          <a:p>
            <a:pPr marL="0" marR="0" lvl="0" indent="0" algn="just" rtl="0">
              <a:spcBef>
                <a:spcPts val="0"/>
              </a:spcBef>
              <a:spcAft>
                <a:spcPts val="0"/>
              </a:spcAft>
              <a:buNone/>
            </a:pPr>
            <a:r>
              <a:rPr lang="en-US" sz="1400">
                <a:solidFill>
                  <a:srgbClr val="222222"/>
                </a:solidFill>
                <a:latin typeface="Verdana"/>
                <a:ea typeface="Verdana"/>
                <a:cs typeface="Verdana"/>
                <a:sym typeface="Verdana"/>
              </a:rPr>
              <a:t>1. </a:t>
            </a:r>
            <a:r>
              <a:rPr lang="en-US" sz="1400" b="1" i="1">
                <a:solidFill>
                  <a:srgbClr val="222222"/>
                </a:solidFill>
                <a:latin typeface="Verdana"/>
                <a:ea typeface="Verdana"/>
                <a:cs typeface="Verdana"/>
                <a:sym typeface="Verdana"/>
              </a:rPr>
              <a:t>NAIS Career Center Access</a:t>
            </a:r>
            <a:endParaRPr/>
          </a:p>
          <a:p>
            <a:pPr marL="0" marR="0" lvl="0" indent="0" algn="just" rtl="0">
              <a:spcBef>
                <a:spcPts val="0"/>
              </a:spcBef>
              <a:spcAft>
                <a:spcPts val="0"/>
              </a:spcAft>
              <a:buNone/>
            </a:pPr>
            <a:r>
              <a:rPr lang="en-US" sz="1400">
                <a:solidFill>
                  <a:srgbClr val="222222"/>
                </a:solidFill>
                <a:latin typeface="Verdana"/>
                <a:ea typeface="Verdana"/>
                <a:cs typeface="Verdana"/>
                <a:sym typeface="Verdana"/>
              </a:rPr>
              <a:t>All TRI-ASSN members will be able to post jobs and search resumes in the online NAIS Career Center database. NAIS will work with TRI-ASSN to create user accounts for all TRI-ASSN members, into the NAIS system to be delivered no later than July 31, 2019.</a:t>
            </a:r>
            <a:endParaRPr/>
          </a:p>
          <a:p>
            <a:pPr marL="0" marR="0" lvl="0" indent="0" algn="just" rtl="0">
              <a:spcBef>
                <a:spcPts val="0"/>
              </a:spcBef>
              <a:spcAft>
                <a:spcPts val="0"/>
              </a:spcAft>
              <a:buNone/>
            </a:pPr>
            <a:r>
              <a:rPr lang="en-US" sz="1400">
                <a:solidFill>
                  <a:srgbClr val="222222"/>
                </a:solidFill>
                <a:latin typeface="Verdana"/>
                <a:ea typeface="Verdana"/>
                <a:cs typeface="Verdana"/>
                <a:sym typeface="Verdana"/>
              </a:rPr>
              <a:t>2. </a:t>
            </a:r>
            <a:r>
              <a:rPr lang="en-US" sz="1400" b="1" i="1">
                <a:solidFill>
                  <a:srgbClr val="222222"/>
                </a:solidFill>
                <a:latin typeface="Verdana"/>
                <a:ea typeface="Verdana"/>
                <a:cs typeface="Verdana"/>
                <a:sym typeface="Verdana"/>
              </a:rPr>
              <a:t>Organizational Membership Discounts</a:t>
            </a:r>
            <a:endParaRPr/>
          </a:p>
          <a:p>
            <a:pPr marL="0" marR="0" lvl="0" indent="0" algn="just" rtl="0">
              <a:spcBef>
                <a:spcPts val="0"/>
              </a:spcBef>
              <a:spcAft>
                <a:spcPts val="0"/>
              </a:spcAft>
              <a:buNone/>
            </a:pPr>
            <a:r>
              <a:rPr lang="en-US" sz="1400">
                <a:solidFill>
                  <a:srgbClr val="222222"/>
                </a:solidFill>
                <a:latin typeface="Verdana"/>
                <a:ea typeface="Verdana"/>
                <a:cs typeface="Verdana"/>
                <a:sym typeface="Verdana"/>
              </a:rPr>
              <a:t>TRI-ASSN schools may purchase conferences, workshops, publications, and magazines from NAIS at member discounts. Both associations will work together to jointly promote programs of special interest to school heads in the United States and Central America, Colombia, Caribbean, and Mexico.</a:t>
            </a:r>
            <a:endParaRPr/>
          </a:p>
          <a:p>
            <a:pPr marL="0" marR="0" lvl="0" indent="0" algn="just" rtl="0">
              <a:spcBef>
                <a:spcPts val="0"/>
              </a:spcBef>
              <a:spcAft>
                <a:spcPts val="0"/>
              </a:spcAft>
              <a:buNone/>
            </a:pPr>
            <a:r>
              <a:rPr lang="en-US" sz="1400">
                <a:solidFill>
                  <a:srgbClr val="222222"/>
                </a:solidFill>
                <a:latin typeface="Verdana"/>
                <a:ea typeface="Verdana"/>
                <a:cs typeface="Verdana"/>
                <a:sym typeface="Verdana"/>
              </a:rPr>
              <a:t>3. </a:t>
            </a:r>
            <a:r>
              <a:rPr lang="en-US" sz="1400" b="1" i="1">
                <a:solidFill>
                  <a:srgbClr val="222222"/>
                </a:solidFill>
                <a:latin typeface="Verdana"/>
                <a:ea typeface="Verdana"/>
                <a:cs typeface="Verdana"/>
                <a:sym typeface="Verdana"/>
              </a:rPr>
              <a:t>TRI-ASSN </a:t>
            </a:r>
            <a:r>
              <a:rPr lang="en-US" sz="1400">
                <a:solidFill>
                  <a:srgbClr val="222222"/>
                </a:solidFill>
                <a:latin typeface="Verdana"/>
                <a:ea typeface="Verdana"/>
                <a:cs typeface="Verdana"/>
                <a:sym typeface="Verdana"/>
              </a:rPr>
              <a:t>Members will receive subscriptions to the NAIS Bulletin electronic newsletter.</a:t>
            </a:r>
            <a:endParaRPr/>
          </a:p>
          <a:p>
            <a:pPr marL="0" marR="0" lvl="0" indent="0" algn="just" rtl="0">
              <a:spcBef>
                <a:spcPts val="0"/>
              </a:spcBef>
              <a:spcAft>
                <a:spcPts val="0"/>
              </a:spcAft>
              <a:buNone/>
            </a:pPr>
            <a:endParaRPr sz="1400">
              <a:solidFill>
                <a:srgbClr val="222222"/>
              </a:solidFill>
              <a:latin typeface="Verdana"/>
              <a:ea typeface="Verdana"/>
              <a:cs typeface="Verdana"/>
              <a:sym typeface="Verdana"/>
            </a:endParaRPr>
          </a:p>
          <a:p>
            <a:pPr marL="0" marR="0" lvl="0" indent="0" algn="just" rtl="0">
              <a:spcBef>
                <a:spcPts val="0"/>
              </a:spcBef>
              <a:spcAft>
                <a:spcPts val="0"/>
              </a:spcAft>
              <a:buNone/>
            </a:pPr>
            <a:endParaRPr sz="1400">
              <a:solidFill>
                <a:srgbClr val="222222"/>
              </a:solidFill>
              <a:latin typeface="Verdana"/>
              <a:ea typeface="Verdana"/>
              <a:cs typeface="Verdana"/>
              <a:sym typeface="Verdana"/>
            </a:endParaRPr>
          </a:p>
          <a:p>
            <a:pPr marL="0" marR="0" lvl="0" indent="0" algn="just" rtl="0">
              <a:spcBef>
                <a:spcPts val="0"/>
              </a:spcBef>
              <a:spcAft>
                <a:spcPts val="0"/>
              </a:spcAft>
              <a:buNone/>
            </a:pPr>
            <a:r>
              <a:rPr lang="en-US" sz="1200" b="1">
                <a:solidFill>
                  <a:srgbClr val="222222"/>
                </a:solidFill>
                <a:latin typeface="Verdana"/>
                <a:ea typeface="Verdana"/>
                <a:cs typeface="Verdana"/>
                <a:sym typeface="Verdana"/>
              </a:rPr>
              <a:t>Contact info: </a:t>
            </a:r>
            <a:r>
              <a:rPr lang="en-US" sz="1200" b="1">
                <a:solidFill>
                  <a:schemeClr val="dk1"/>
                </a:solidFill>
                <a:latin typeface="Verdana"/>
                <a:ea typeface="Verdana"/>
                <a:cs typeface="Verdana"/>
                <a:sym typeface="Verdana"/>
              </a:rPr>
              <a:t>Amelia Kurtz, NAIS Director of Engagement, </a:t>
            </a:r>
            <a:r>
              <a:rPr lang="en-US" sz="1200" b="1" u="sng">
                <a:solidFill>
                  <a:schemeClr val="dk1"/>
                </a:solidFill>
                <a:latin typeface="Verdana"/>
                <a:ea typeface="Verdana"/>
                <a:cs typeface="Verdana"/>
                <a:sym typeface="Verdana"/>
                <a:hlinkClick r:id="rId5">
                  <a:extLst>
                    <a:ext uri="{A12FA001-AC4F-418D-AE19-62706E023703}">
                      <ahyp:hlinkClr xmlns:ahyp="http://schemas.microsoft.com/office/drawing/2018/hyperlinkcolor" val="tx"/>
                    </a:ext>
                  </a:extLst>
                </a:hlinkClick>
              </a:rPr>
              <a:t>membership@nais.org</a:t>
            </a:r>
            <a:r>
              <a:rPr lang="en-US" sz="1200" b="1">
                <a:solidFill>
                  <a:schemeClr val="dk1"/>
                </a:solidFill>
                <a:latin typeface="Verdana"/>
                <a:ea typeface="Verdana"/>
                <a:cs typeface="Verdana"/>
                <a:sym typeface="Verdana"/>
              </a:rPr>
              <a:t>  or submit a ticket at NAIS help center: </a:t>
            </a:r>
            <a:r>
              <a:rPr lang="en-US" sz="1200" b="1" u="sng">
                <a:solidFill>
                  <a:schemeClr val="dk1"/>
                </a:solidFill>
                <a:latin typeface="Verdana"/>
                <a:ea typeface="Verdana"/>
                <a:cs typeface="Verdana"/>
                <a:sym typeface="Verdana"/>
                <a:hlinkClick r:id="rId6">
                  <a:extLst>
                    <a:ext uri="{A12FA001-AC4F-418D-AE19-62706E023703}">
                      <ahyp:hlinkClr xmlns:ahyp="http://schemas.microsoft.com/office/drawing/2018/hyperlinkcolor" val="tx"/>
                    </a:ext>
                  </a:extLst>
                </a:hlinkClick>
              </a:rPr>
              <a:t>https://my.nais.org/s/submit-a-ticket?category=Membership</a:t>
            </a:r>
            <a:endParaRPr sz="1200" b="1">
              <a:solidFill>
                <a:schemeClr val="dk1"/>
              </a:solidFill>
              <a:latin typeface="Verdana"/>
              <a:ea typeface="Verdana"/>
              <a:cs typeface="Verdana"/>
              <a:sym typeface="Verdana"/>
            </a:endParaRPr>
          </a:p>
          <a:p>
            <a:pPr marL="0" marR="0" lvl="0" indent="0" algn="just" rtl="0">
              <a:spcBef>
                <a:spcPts val="0"/>
              </a:spcBef>
              <a:spcAft>
                <a:spcPts val="0"/>
              </a:spcAft>
              <a:buNone/>
            </a:pPr>
            <a:endParaRPr sz="1200" b="1">
              <a:solidFill>
                <a:schemeClr val="dk1"/>
              </a:solidFill>
              <a:latin typeface="Verdana"/>
              <a:ea typeface="Verdana"/>
              <a:cs typeface="Verdana"/>
              <a:sym typeface="Verdana"/>
            </a:endParaRPr>
          </a:p>
          <a:p>
            <a:pPr marL="0" marR="0" lvl="0" indent="0" algn="just" rtl="0">
              <a:spcBef>
                <a:spcPts val="0"/>
              </a:spcBef>
              <a:spcAft>
                <a:spcPts val="0"/>
              </a:spcAft>
              <a:buNone/>
            </a:pPr>
            <a:endParaRPr sz="1200" b="1">
              <a:solidFill>
                <a:srgbClr val="222222"/>
              </a:solidFill>
              <a:latin typeface="Verdana"/>
              <a:ea typeface="Verdana"/>
              <a:cs typeface="Verdana"/>
              <a:sym typeface="Verdana"/>
            </a:endParaRPr>
          </a:p>
        </p:txBody>
      </p:sp>
      <p:graphicFrame>
        <p:nvGraphicFramePr>
          <p:cNvPr id="149" name="Google Shape;149;p6"/>
          <p:cNvGraphicFramePr/>
          <p:nvPr/>
        </p:nvGraphicFramePr>
        <p:xfrm>
          <a:off x="964360" y="1494036"/>
          <a:ext cx="3244222" cy="1429273"/>
        </p:xfrm>
        <a:graphic>
          <a:graphicData uri="http://schemas.openxmlformats.org/presentationml/2006/ole">
            <mc:AlternateContent xmlns:mc="http://schemas.openxmlformats.org/markup-compatibility/2006">
              <mc:Choice xmlns:v="urn:schemas-microsoft-com:vml" Requires="v">
                <p:oleObj spid="_x0000_s3075" r:id="rId7" imgW="3244222" imgH="1429273" progId="Paint.Picture">
                  <p:embed/>
                </p:oleObj>
              </mc:Choice>
              <mc:Fallback>
                <p:oleObj r:id="rId7" imgW="3244222" imgH="1429273" progId="Paint.Picture">
                  <p:embed/>
                  <p:pic>
                    <p:nvPicPr>
                      <p:cNvPr id="149" name="Google Shape;149;p6"/>
                      <p:cNvPicPr preferRelativeResize="0"/>
                      <p:nvPr/>
                    </p:nvPicPr>
                    <p:blipFill rotWithShape="1">
                      <a:blip r:embed="rId8">
                        <a:alphaModFix/>
                      </a:blip>
                      <a:srcRect/>
                      <a:stretch/>
                    </p:blipFill>
                    <p:spPr>
                      <a:xfrm>
                        <a:off x="964360" y="1494036"/>
                        <a:ext cx="3244222" cy="1429273"/>
                      </a:xfrm>
                      <a:prstGeom prst="rect">
                        <a:avLst/>
                      </a:prstGeom>
                      <a:noFill/>
                      <a:ln>
                        <a:noFill/>
                      </a:ln>
                    </p:spPr>
                  </p:pic>
                </p:oleObj>
              </mc:Fallback>
            </mc:AlternateContent>
          </a:graphicData>
        </a:graphic>
      </p:graphicFrame>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2089</Words>
  <Application>Microsoft Office PowerPoint</Application>
  <PresentationFormat>Panorámica</PresentationFormat>
  <Paragraphs>114</Paragraphs>
  <Slides>6</Slides>
  <Notes>6</Notes>
  <HiddenSlides>0</HiddenSlides>
  <MMClips>0</MMClips>
  <ScaleCrop>false</ScaleCrop>
  <HeadingPairs>
    <vt:vector size="8" baseType="variant">
      <vt:variant>
        <vt:lpstr>Fuentes usadas</vt:lpstr>
      </vt:variant>
      <vt:variant>
        <vt:i4>3</vt:i4>
      </vt:variant>
      <vt:variant>
        <vt:lpstr>Tema</vt:lpstr>
      </vt:variant>
      <vt:variant>
        <vt:i4>1</vt:i4>
      </vt:variant>
      <vt:variant>
        <vt:lpstr>Servidores OLE incrustados</vt:lpstr>
      </vt:variant>
      <vt:variant>
        <vt:i4>1</vt:i4>
      </vt:variant>
      <vt:variant>
        <vt:lpstr>Títulos de diapositiva</vt:lpstr>
      </vt:variant>
      <vt:variant>
        <vt:i4>6</vt:i4>
      </vt:variant>
    </vt:vector>
  </HeadingPairs>
  <TitlesOfParts>
    <vt:vector size="11" baseType="lpstr">
      <vt:lpstr>Arial</vt:lpstr>
      <vt:lpstr>Calibri</vt:lpstr>
      <vt:lpstr>Verdana</vt:lpstr>
      <vt:lpstr>Office Theme</vt:lpstr>
      <vt:lpstr>Bitmap Image</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admin</dc:creator>
  <cp:lastModifiedBy>CISS</cp:lastModifiedBy>
  <cp:revision>1</cp:revision>
  <dcterms:created xsi:type="dcterms:W3CDTF">2021-11-18T14:35:32Z</dcterms:created>
  <dcterms:modified xsi:type="dcterms:W3CDTF">2023-04-21T13:50:29Z</dcterms:modified>
</cp:coreProperties>
</file>